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1.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4.xml" ContentType="application/vnd.openxmlformats-officedocument.presentationml.tags+xml"/>
  <Override PartName="/ppt/notesSlides/notesSlide48.xml" ContentType="application/vnd.openxmlformats-officedocument.presentationml.notesSlide+xml"/>
  <Override PartName="/ppt/comments/comment2.xml" ContentType="application/vnd.openxmlformats-officedocument.presentationml.comments+xml"/>
  <Override PartName="/ppt/tags/tag5.xml" ContentType="application/vnd.openxmlformats-officedocument.presentationml.tags+xml"/>
  <Override PartName="/ppt/notesSlides/notesSlide49.xml" ContentType="application/vnd.openxmlformats-officedocument.presentationml.notesSlide+xml"/>
  <Override PartName="/ppt/comments/comment3.xml" ContentType="application/vnd.openxmlformats-officedocument.presentationml.comments+xml"/>
  <Override PartName="/ppt/tags/tag6.xml" ContentType="application/vnd.openxmlformats-officedocument.presentationml.tags+xml"/>
  <Override PartName="/ppt/notesSlides/notesSlide50.xml" ContentType="application/vnd.openxmlformats-officedocument.presentationml.notesSlide+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handoutMasterIdLst>
    <p:handoutMasterId r:id="rId66"/>
  </p:handoutMasterIdLst>
  <p:sldIdLst>
    <p:sldId id="362" r:id="rId2"/>
    <p:sldId id="413" r:id="rId3"/>
    <p:sldId id="412" r:id="rId4"/>
    <p:sldId id="414" r:id="rId5"/>
    <p:sldId id="415" r:id="rId6"/>
    <p:sldId id="484" r:id="rId7"/>
    <p:sldId id="416" r:id="rId8"/>
    <p:sldId id="417" r:id="rId9"/>
    <p:sldId id="418" r:id="rId10"/>
    <p:sldId id="477" r:id="rId11"/>
    <p:sldId id="419" r:id="rId12"/>
    <p:sldId id="420" r:id="rId13"/>
    <p:sldId id="421" r:id="rId14"/>
    <p:sldId id="422" r:id="rId15"/>
    <p:sldId id="423" r:id="rId16"/>
    <p:sldId id="424" r:id="rId17"/>
    <p:sldId id="425" r:id="rId18"/>
    <p:sldId id="426" r:id="rId19"/>
    <p:sldId id="427" r:id="rId20"/>
    <p:sldId id="429" r:id="rId21"/>
    <p:sldId id="428" r:id="rId22"/>
    <p:sldId id="430" r:id="rId23"/>
    <p:sldId id="431" r:id="rId24"/>
    <p:sldId id="432" r:id="rId25"/>
    <p:sldId id="433" r:id="rId26"/>
    <p:sldId id="434" r:id="rId27"/>
    <p:sldId id="435" r:id="rId28"/>
    <p:sldId id="436" r:id="rId29"/>
    <p:sldId id="478" r:id="rId30"/>
    <p:sldId id="438" r:id="rId31"/>
    <p:sldId id="439" r:id="rId32"/>
    <p:sldId id="440" r:id="rId33"/>
    <p:sldId id="441" r:id="rId34"/>
    <p:sldId id="443" r:id="rId35"/>
    <p:sldId id="444" r:id="rId36"/>
    <p:sldId id="445" r:id="rId37"/>
    <p:sldId id="446" r:id="rId38"/>
    <p:sldId id="447" r:id="rId39"/>
    <p:sldId id="448" r:id="rId40"/>
    <p:sldId id="479" r:id="rId41"/>
    <p:sldId id="450" r:id="rId42"/>
    <p:sldId id="451" r:id="rId43"/>
    <p:sldId id="452" r:id="rId44"/>
    <p:sldId id="453" r:id="rId45"/>
    <p:sldId id="480" r:id="rId46"/>
    <p:sldId id="458" r:id="rId47"/>
    <p:sldId id="459" r:id="rId48"/>
    <p:sldId id="460" r:id="rId49"/>
    <p:sldId id="461" r:id="rId50"/>
    <p:sldId id="462" r:id="rId51"/>
    <p:sldId id="463" r:id="rId52"/>
    <p:sldId id="464" r:id="rId53"/>
    <p:sldId id="465" r:id="rId54"/>
    <p:sldId id="466" r:id="rId55"/>
    <p:sldId id="467" r:id="rId56"/>
    <p:sldId id="468" r:id="rId57"/>
    <p:sldId id="469" r:id="rId58"/>
    <p:sldId id="470" r:id="rId59"/>
    <p:sldId id="471" r:id="rId60"/>
    <p:sldId id="472" r:id="rId61"/>
    <p:sldId id="481" r:id="rId62"/>
    <p:sldId id="482" r:id="rId63"/>
    <p:sldId id="483" r:id="rId64"/>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Options" id="{C8BB6727-BFD4-4C1F-B2A2-E4825207E012}">
          <p14:sldIdLst>
            <p14:sldId id="362"/>
            <p14:sldId id="413"/>
            <p14:sldId id="412"/>
            <p14:sldId id="414"/>
            <p14:sldId id="415"/>
            <p14:sldId id="484"/>
            <p14:sldId id="416"/>
            <p14:sldId id="417"/>
            <p14:sldId id="418"/>
            <p14:sldId id="477"/>
            <p14:sldId id="419"/>
            <p14:sldId id="420"/>
            <p14:sldId id="421"/>
            <p14:sldId id="422"/>
            <p14:sldId id="423"/>
            <p14:sldId id="424"/>
            <p14:sldId id="425"/>
            <p14:sldId id="426"/>
            <p14:sldId id="427"/>
            <p14:sldId id="429"/>
            <p14:sldId id="428"/>
            <p14:sldId id="430"/>
            <p14:sldId id="431"/>
            <p14:sldId id="432"/>
            <p14:sldId id="433"/>
            <p14:sldId id="434"/>
            <p14:sldId id="435"/>
            <p14:sldId id="436"/>
            <p14:sldId id="478"/>
            <p14:sldId id="438"/>
            <p14:sldId id="439"/>
            <p14:sldId id="440"/>
            <p14:sldId id="441"/>
            <p14:sldId id="443"/>
            <p14:sldId id="444"/>
            <p14:sldId id="445"/>
            <p14:sldId id="446"/>
            <p14:sldId id="447"/>
            <p14:sldId id="448"/>
            <p14:sldId id="479"/>
            <p14:sldId id="450"/>
            <p14:sldId id="451"/>
            <p14:sldId id="452"/>
            <p14:sldId id="453"/>
            <p14:sldId id="480"/>
            <p14:sldId id="458"/>
            <p14:sldId id="459"/>
            <p14:sldId id="460"/>
            <p14:sldId id="461"/>
            <p14:sldId id="462"/>
            <p14:sldId id="463"/>
            <p14:sldId id="464"/>
            <p14:sldId id="465"/>
            <p14:sldId id="466"/>
            <p14:sldId id="467"/>
            <p14:sldId id="468"/>
            <p14:sldId id="469"/>
            <p14:sldId id="470"/>
            <p14:sldId id="471"/>
            <p14:sldId id="472"/>
            <p14:sldId id="481"/>
            <p14:sldId id="482"/>
            <p14:sldId id="483"/>
          </p14:sldIdLst>
        </p14:section>
        <p14:section name="Additional Slides" id="{221CE36F-26A6-41F9-9BF3-8986D30CF2FF}">
          <p14:sldIdLst/>
        </p14:section>
      </p14:sectionLst>
    </p:ext>
    <p:ext uri="{EFAFB233-063F-42B5-8137-9DF3F51BA10A}">
      <p15:sldGuideLst xmlns:p15="http://schemas.microsoft.com/office/powerpoint/2012/main" xmlns="">
        <p15:guide id="1" orient="horz" pos="540">
          <p15:clr>
            <a:srgbClr val="A4A3A4"/>
          </p15:clr>
        </p15:guide>
        <p15:guide id="2" pos="432">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it Siegel" initials="KS" lastIdx="2" clrIdx="0"/>
  <p:cmAuthor id="2" name="Hyman, Eric (E3/EP/CB)" initials="ELH" lastIdx="11" clrIdx="1"/>
  <p:cmAuthor id="3" name="Eric Hyman" initials="EH" lastIdx="28" clrIdx="2"/>
  <p:cmAuthor id="4" name="Alexa Smith-Rommel" initials="AS" lastIdx="4" clrIdx="3"/>
  <p:cmAuthor id="5" name="Ali Lauer" initials="AL" lastIdx="9"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463"/>
    <a:srgbClr val="0067B9"/>
    <a:srgbClr val="BA0C2F"/>
    <a:srgbClr val="CFCDC9"/>
    <a:srgbClr val="FFFFFF"/>
    <a:srgbClr val="651D32"/>
    <a:srgbClr val="002F6C"/>
    <a:srgbClr val="A7C6E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0537" autoAdjust="0"/>
  </p:normalViewPr>
  <p:slideViewPr>
    <p:cSldViewPr snapToObjects="1">
      <p:cViewPr varScale="1">
        <p:scale>
          <a:sx n="90" d="100"/>
          <a:sy n="90" d="100"/>
        </p:scale>
        <p:origin x="-1142" y="-72"/>
      </p:cViewPr>
      <p:guideLst>
        <p:guide orient="horz" pos="540"/>
        <p:guide pos="432"/>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7" d="100"/>
          <a:sy n="87" d="100"/>
        </p:scale>
        <p:origin x="3789" y="4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5" dt="2018-11-08T15:15:31.597" idx="1">
    <p:pos x="4955" y="2874"/>
    <p:text>not sure what word this is suppossed to be</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5" dt="2018-11-08T16:31:47.616" idx="7">
    <p:pos x="10" y="10"/>
    <p:text>Repeat slide - delete?</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5" dt="2018-11-08T16:31:58.344" idx="8">
    <p:pos x="10" y="10"/>
    <p:text>Repeat slide - delete?</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5" dt="2018-11-08T16:32:00.984" idx="9">
    <p:pos x="10" y="10"/>
    <p:text>Repeat slide - delete?</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64D9E48-5E7F-D24C-87D5-695B18367D24}" type="datetimeFigureOut">
              <a:rPr lang="en-US" smtClean="0"/>
              <a:t>7/1/2019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86357CE-B3EB-1B4A-84E5-C1E2DF427ABD}" type="datetimeFigureOut">
              <a:rPr lang="en-US" smtClean="0"/>
              <a:t>7/1/2019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en.wikipedia.org/w/index.php?title=Forest_Carbon_Partnership_Facility&amp;action=edit&amp;redlink=1" TargetMode="External"/><Relationship Id="rId7" Type="http://schemas.openxmlformats.org/officeDocument/2006/relationships/hyperlink" Target="https://en.wikipedia.org/wiki/International_Tropical_Timber_Organization"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carbonfund.org/" TargetMode="External"/><Relationship Id="rId5" Type="http://schemas.openxmlformats.org/officeDocument/2006/relationships/hyperlink" Target="https://en.wikipedia.org/wiki/Reducing_emissions_from_deforestation_and_forest_degradation#cite_note-26" TargetMode="External"/><Relationship Id="rId4" Type="http://schemas.openxmlformats.org/officeDocument/2006/relationships/hyperlink" Target="https://en.wikipedia.org/wiki/Reducing_emissions_from_deforestation_and_forest_degradation#cite_note-25"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limate-standards.org/"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verra.org/"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1</a:t>
            </a:fld>
            <a:endParaRPr lang="en-US"/>
          </a:p>
        </p:txBody>
      </p:sp>
    </p:spTree>
    <p:extLst>
      <p:ext uri="{BB962C8B-B14F-4D97-AF65-F5344CB8AC3E}">
        <p14:creationId xmlns:p14="http://schemas.microsoft.com/office/powerpoint/2010/main" val="794267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a:endParaRPr>
          </a:p>
          <a:p>
            <a:r>
              <a:rPr lang="en-US" dirty="0">
                <a:latin typeface="Times"/>
              </a:rPr>
              <a:t>Emissions Reduction Purchase Agreement between the buyer and seller of carbon credits is a vital document for developers of carbon-offset projects. It identifies responsibilities, rights, and obligations to manage project risks. It also defines the commercial terms of the project including price, volume, and delivery schedule of emissions reductions. The standards for ERPAs are outlined by the International Emissions Trading Association (IETA) — a nonprofit organization created in 1999 to serve businesses engaged in trading carbon credits.</a:t>
            </a:r>
          </a:p>
          <a:p>
            <a:r>
              <a:rPr lang="en-US" dirty="0">
                <a:latin typeface="Times"/>
              </a:rPr>
              <a:t>An ERPA generally involves two countries. However, it also may occur between a country and a large corporation</a:t>
            </a:r>
          </a:p>
          <a:p>
            <a:r>
              <a:rPr lang="en-US" dirty="0">
                <a:latin typeface="Times"/>
              </a:rPr>
              <a:t>ERPA should cover the following key areas:</a:t>
            </a:r>
          </a:p>
          <a:p>
            <a:r>
              <a:rPr lang="en-US" dirty="0">
                <a:latin typeface="Times"/>
              </a:rPr>
              <a:t>Quantity and price of emissions reductions to be delivered</a:t>
            </a:r>
          </a:p>
          <a:p>
            <a:r>
              <a:rPr lang="en-US" dirty="0">
                <a:latin typeface="Times"/>
              </a:rPr>
              <a:t>Delivery and payment schedule of emissions reductions</a:t>
            </a:r>
          </a:p>
          <a:p>
            <a:r>
              <a:rPr lang="en-US" dirty="0">
                <a:latin typeface="Times"/>
              </a:rPr>
              <a:t>Consequences of non-delivery: What happens if the seller fails to deliver the quantity of emissions reductions stated? What requests can the buyer make? Will the seller need to pay a penalty?</a:t>
            </a:r>
          </a:p>
          <a:p>
            <a:r>
              <a:rPr lang="en-US" dirty="0">
                <a:latin typeface="Times"/>
              </a:rPr>
              <a:t>Consequences of default: What happens if the buyer does not pay for the delivered emissions reductions? If the seller gives false information? Or if there are changes in a country’s regulatory structure?</a:t>
            </a:r>
          </a:p>
          <a:p>
            <a:r>
              <a:rPr lang="en-US" dirty="0">
                <a:latin typeface="Times"/>
              </a:rPr>
              <a:t>General obligations of seller: For example, seller is responsible for fulfilling verification and certification; implementing a monitoring plan; general operations of the project; and delivering emissions reductions to buyer</a:t>
            </a:r>
          </a:p>
          <a:p>
            <a:r>
              <a:rPr lang="en-US" dirty="0">
                <a:latin typeface="Times"/>
              </a:rPr>
              <a:t>General obligations of buyer: For example, buyer is responsible for establishing an account to receive delivery of emissions reductions; pay for the emissions reductions; and communicate with relevant regulatory bodies</a:t>
            </a:r>
          </a:p>
          <a:p>
            <a:r>
              <a:rPr lang="en-US" dirty="0">
                <a:latin typeface="Times"/>
              </a:rPr>
              <a:t>Project risks: What are they? Who is responsible for these risks? Are the risks manageable?</a:t>
            </a:r>
          </a:p>
          <a:p>
            <a:endParaRPr lang="en-US" dirty="0"/>
          </a:p>
        </p:txBody>
      </p:sp>
      <p:sp>
        <p:nvSpPr>
          <p:cNvPr id="4" name="Slide Number Placeholder 3"/>
          <p:cNvSpPr>
            <a:spLocks noGrp="1"/>
          </p:cNvSpPr>
          <p:nvPr>
            <p:ph type="sldNum" sz="quarter" idx="10"/>
          </p:nvPr>
        </p:nvSpPr>
        <p:spPr/>
        <p:txBody>
          <a:bodyPr/>
          <a:lstStyle/>
          <a:p>
            <a:pPr>
              <a:defRPr/>
            </a:pPr>
            <a:fld id="{7A18B958-F88F-4AE9-B0CE-F25EB7CCA671}" type="slidenum">
              <a:rPr lang="en-US" smtClean="0"/>
              <a:pPr>
                <a:defRPr/>
              </a:pPr>
              <a:t>11</a:t>
            </a:fld>
            <a:endParaRPr lang="en-US"/>
          </a:p>
        </p:txBody>
      </p:sp>
    </p:spTree>
    <p:extLst>
      <p:ext uri="{BB962C8B-B14F-4D97-AF65-F5344CB8AC3E}">
        <p14:creationId xmlns:p14="http://schemas.microsoft.com/office/powerpoint/2010/main" val="1497170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a:rPr>
              <a:t>Emissions Reduction Purchase Agreement between the buyer and seller of carbon credits is a vital document for developers of carbon-offset projects. It identifies responsibilities, rights, and obligations to manage project risks. It also defines the commercial terms of the project including price, volume, and delivery schedule of emissions reductions. The standards for ERPAs are outlined by the International Emissions Trading Association (IETA) — a nonprofit organization created in 1999 to serve businesses engaged in trading carbon credits.</a:t>
            </a:r>
          </a:p>
          <a:p>
            <a:r>
              <a:rPr lang="en-US" dirty="0">
                <a:latin typeface="Times"/>
              </a:rPr>
              <a:t>An ERPA generally involves two countries. However, it also may occur between a country and a large corporation</a:t>
            </a:r>
          </a:p>
          <a:p>
            <a:r>
              <a:rPr lang="en-US" dirty="0">
                <a:latin typeface="Times"/>
              </a:rPr>
              <a:t>ERPA should cover the following key areas:</a:t>
            </a:r>
          </a:p>
          <a:p>
            <a:r>
              <a:rPr lang="en-US" dirty="0">
                <a:latin typeface="Times"/>
              </a:rPr>
              <a:t>Quantity and price of emissions reductions to be delivered</a:t>
            </a:r>
          </a:p>
          <a:p>
            <a:r>
              <a:rPr lang="en-US" dirty="0">
                <a:latin typeface="Times"/>
              </a:rPr>
              <a:t>Delivery and payment schedule of emissions reductions</a:t>
            </a:r>
          </a:p>
          <a:p>
            <a:r>
              <a:rPr lang="en-US" dirty="0">
                <a:latin typeface="Times"/>
              </a:rPr>
              <a:t>Consequences of non-delivery: What happens if the seller fails to deliver the quantity of emissions reductions stated? What requests can the buyer make? Will the seller need to pay a penalty?</a:t>
            </a:r>
          </a:p>
          <a:p>
            <a:r>
              <a:rPr lang="en-US" dirty="0">
                <a:latin typeface="Times"/>
              </a:rPr>
              <a:t>Consequences of default: What happens if the buyer does not pay for the delivered emissions reductions? If the seller gives false information? Or if there are changes in a country’s regulatory structure?</a:t>
            </a:r>
          </a:p>
          <a:p>
            <a:r>
              <a:rPr lang="en-US" dirty="0">
                <a:latin typeface="Times"/>
              </a:rPr>
              <a:t>General obligations of seller: For example, seller is responsible for fulfilling verification and certification; implementing a monitoring plan; general operations of the project; and delivering emissions reductions to buyer</a:t>
            </a:r>
          </a:p>
          <a:p>
            <a:r>
              <a:rPr lang="en-US" dirty="0">
                <a:latin typeface="Times"/>
              </a:rPr>
              <a:t>General obligations of buyer: For example, buyer is responsible for establishing an account to receive delivery of emissions reductions; pay for the emissions reductions; and communicate with relevant regulatory bodies</a:t>
            </a:r>
          </a:p>
          <a:p>
            <a:r>
              <a:rPr lang="en-US" dirty="0">
                <a:latin typeface="Times"/>
              </a:rPr>
              <a:t>Project risks: What are they? Who is responsible for these risks? Are the risks manageable?</a:t>
            </a:r>
          </a:p>
          <a:p>
            <a:endParaRPr lang="en-US" dirty="0"/>
          </a:p>
        </p:txBody>
      </p:sp>
      <p:sp>
        <p:nvSpPr>
          <p:cNvPr id="4" name="Slide Number Placeholder 3"/>
          <p:cNvSpPr>
            <a:spLocks noGrp="1"/>
          </p:cNvSpPr>
          <p:nvPr>
            <p:ph type="sldNum" sz="quarter" idx="10"/>
          </p:nvPr>
        </p:nvSpPr>
        <p:spPr/>
        <p:txBody>
          <a:bodyPr/>
          <a:lstStyle/>
          <a:p>
            <a:pPr>
              <a:defRPr/>
            </a:pPr>
            <a:fld id="{7A18B958-F88F-4AE9-B0CE-F25EB7CCA671}" type="slidenum">
              <a:rPr lang="en-US" smtClean="0"/>
              <a:pPr>
                <a:defRPr/>
              </a:pPr>
              <a:t>12</a:t>
            </a:fld>
            <a:endParaRPr lang="en-US"/>
          </a:p>
        </p:txBody>
      </p:sp>
    </p:spTree>
    <p:extLst>
      <p:ext uri="{BB962C8B-B14F-4D97-AF65-F5344CB8AC3E}">
        <p14:creationId xmlns:p14="http://schemas.microsoft.com/office/powerpoint/2010/main" val="2561659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fld id="{824A558B-E4E9-A94A-B9C1-029E46A76ABA}" type="slidenum">
              <a:rPr lang="en-US" smtClean="0"/>
              <a:t>14</a:t>
            </a:fld>
            <a:endParaRPr lang="en-US"/>
          </a:p>
        </p:txBody>
      </p:sp>
    </p:spTree>
    <p:extLst>
      <p:ext uri="{BB962C8B-B14F-4D97-AF65-F5344CB8AC3E}">
        <p14:creationId xmlns:p14="http://schemas.microsoft.com/office/powerpoint/2010/main" val="1747275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15</a:t>
            </a:fld>
            <a:endParaRPr lang="en-US"/>
          </a:p>
        </p:txBody>
      </p:sp>
    </p:spTree>
    <p:extLst>
      <p:ext uri="{BB962C8B-B14F-4D97-AF65-F5344CB8AC3E}">
        <p14:creationId xmlns:p14="http://schemas.microsoft.com/office/powerpoint/2010/main" val="2813306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Note – RLs should not be low or high. They should neither</a:t>
            </a:r>
            <a:r>
              <a:rPr lang="en-US" u="sng" baseline="0" dirty="0"/>
              <a:t> over nor underestimate what would have expected in the absence of additional action. (Or be a historical average, if the initiative so requires.)</a:t>
            </a:r>
            <a:endParaRPr lang="en-US" u="sng" dirty="0"/>
          </a:p>
          <a:p>
            <a:r>
              <a:rPr lang="en-US" u="sng" dirty="0"/>
              <a:t>Should</a:t>
            </a:r>
            <a:r>
              <a:rPr lang="en-US" u="sng" baseline="0" dirty="0"/>
              <a:t> this be reversed? High baselines (especially inflated) increase the potential emissions reductions:</a:t>
            </a:r>
          </a:p>
          <a:p>
            <a:pPr>
              <a:buClr>
                <a:schemeClr val="tx2"/>
              </a:buClr>
              <a:buFont typeface="Arial" panose="020B0604020202020204" pitchFamily="34" charset="0"/>
              <a:buChar char="•"/>
            </a:pPr>
            <a:r>
              <a:rPr lang="en-US" sz="1800" u="sng" dirty="0"/>
              <a:t>FRLs are basis for results payments</a:t>
            </a:r>
          </a:p>
          <a:p>
            <a:pPr lvl="1">
              <a:buClr>
                <a:schemeClr val="bg2"/>
              </a:buClr>
              <a:buFont typeface="Arial" panose="020B0604020202020204" pitchFamily="34" charset="0"/>
              <a:buChar char="•"/>
            </a:pPr>
            <a:r>
              <a:rPr lang="en-US" sz="1800" u="sng" dirty="0"/>
              <a:t>If too low: reduces confidence in program</a:t>
            </a:r>
          </a:p>
          <a:p>
            <a:pPr lvl="1">
              <a:buClr>
                <a:schemeClr val="bg2"/>
              </a:buClr>
              <a:buFont typeface="Arial" panose="020B0604020202020204" pitchFamily="34" charset="0"/>
              <a:buChar char="•"/>
            </a:pPr>
            <a:r>
              <a:rPr lang="en-US" sz="1800" u="sng" dirty="0"/>
              <a:t>If too high: decreases potential payments</a:t>
            </a:r>
          </a:p>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16</a:t>
            </a:fld>
            <a:endParaRPr lang="en-US"/>
          </a:p>
        </p:txBody>
      </p:sp>
    </p:spTree>
    <p:extLst>
      <p:ext uri="{BB962C8B-B14F-4D97-AF65-F5344CB8AC3E}">
        <p14:creationId xmlns:p14="http://schemas.microsoft.com/office/powerpoint/2010/main" val="754688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pPr>
              <a:defRPr/>
            </a:pPr>
            <a:fld id="{7A18B958-F88F-4AE9-B0CE-F25EB7CCA671}" type="slidenum">
              <a:rPr lang="en-US" smtClean="0"/>
              <a:pPr>
                <a:defRPr/>
              </a:pPr>
              <a:t>17</a:t>
            </a:fld>
            <a:endParaRPr lang="en-US"/>
          </a:p>
        </p:txBody>
      </p:sp>
    </p:spTree>
    <p:extLst>
      <p:ext uri="{BB962C8B-B14F-4D97-AF65-F5344CB8AC3E}">
        <p14:creationId xmlns:p14="http://schemas.microsoft.com/office/powerpoint/2010/main" val="1042615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There are two points here. One, there</a:t>
            </a:r>
            <a:r>
              <a:rPr lang="en-US" baseline="0" dirty="0"/>
              <a:t> are many competing views of what the baseline would be. Two, remember yesterday, the benefit is the difference between what occurs and the baseline. We can have emissions, but if those emissions are less than the baseline we have a benefit. Not all reduction will count as credits. Countries will take some actions unilaterally, and may negotiate crediting baselines.</a:t>
            </a:r>
          </a:p>
          <a:p>
            <a:endParaRPr lang="en-US" baseline="0" dirty="0"/>
          </a:p>
          <a:p>
            <a:pPr marL="465887" lvl="1"/>
            <a:r>
              <a:rPr lang="en-US" dirty="0" err="1"/>
              <a:t>S</a:t>
            </a:r>
            <a:r>
              <a:rPr lang="en-US" baseline="30000" dirty="0" err="1"/>
              <a:t>B</a:t>
            </a:r>
            <a:r>
              <a:rPr lang="en-US" baseline="-25000" dirty="0" err="1"/>
              <a:t>t</a:t>
            </a:r>
            <a:r>
              <a:rPr lang="en-US" dirty="0"/>
              <a:t> = </a:t>
            </a:r>
            <a:r>
              <a:rPr lang="en-US" dirty="0" err="1"/>
              <a:t>A</a:t>
            </a:r>
            <a:r>
              <a:rPr lang="en-US" baseline="30000" dirty="0" err="1"/>
              <a:t>B</a:t>
            </a:r>
            <a:r>
              <a:rPr lang="en-US" baseline="-25000" dirty="0" err="1"/>
              <a:t>t</a:t>
            </a:r>
            <a:r>
              <a:rPr lang="en-US" dirty="0"/>
              <a:t>*</a:t>
            </a:r>
            <a:r>
              <a:rPr lang="en-US" dirty="0" err="1"/>
              <a:t>D</a:t>
            </a:r>
            <a:r>
              <a:rPr lang="en-US" baseline="30000" dirty="0" err="1"/>
              <a:t>B</a:t>
            </a:r>
            <a:r>
              <a:rPr lang="en-US" baseline="-25000" dirty="0" err="1"/>
              <a:t>t</a:t>
            </a:r>
            <a:endParaRPr lang="en-US" baseline="-25000" dirty="0"/>
          </a:p>
          <a:p>
            <a:pPr lvl="2"/>
            <a:r>
              <a:rPr lang="en-US" sz="2000" dirty="0" err="1"/>
              <a:t>A</a:t>
            </a:r>
            <a:r>
              <a:rPr lang="en-US" sz="2000" baseline="30000" dirty="0" err="1"/>
              <a:t>B</a:t>
            </a:r>
            <a:r>
              <a:rPr lang="en-US" sz="2000" baseline="-25000" dirty="0" err="1"/>
              <a:t>t</a:t>
            </a:r>
            <a:r>
              <a:rPr lang="en-US" sz="2000" dirty="0"/>
              <a:t> = Forest area in baseline, year t</a:t>
            </a:r>
          </a:p>
          <a:p>
            <a:pPr lvl="2"/>
            <a:r>
              <a:rPr lang="en-US" sz="2000" dirty="0" err="1"/>
              <a:t>D</a:t>
            </a:r>
            <a:r>
              <a:rPr lang="en-US" sz="2000" baseline="30000" dirty="0" err="1"/>
              <a:t>B</a:t>
            </a:r>
            <a:r>
              <a:rPr lang="en-US" sz="2000" baseline="-25000" dirty="0" err="1"/>
              <a:t>t</a:t>
            </a:r>
            <a:r>
              <a:rPr lang="en-US" sz="2000" baseline="-25000" dirty="0"/>
              <a:t> </a:t>
            </a:r>
            <a:r>
              <a:rPr lang="en-US" sz="2000" dirty="0"/>
              <a:t>= Carbon density of forest area</a:t>
            </a:r>
          </a:p>
          <a:p>
            <a:pPr lvl="2"/>
            <a:r>
              <a:rPr lang="en-US" sz="2000" b="1" dirty="0"/>
              <a:t>Baseline emissions </a:t>
            </a:r>
            <a:r>
              <a:rPr lang="en-US" sz="2000" dirty="0"/>
              <a:t>= change in S</a:t>
            </a:r>
            <a:r>
              <a:rPr lang="en-US" sz="2000" baseline="30000" dirty="0"/>
              <a:t>B</a:t>
            </a:r>
            <a:r>
              <a:rPr lang="en-US" sz="2000" dirty="0"/>
              <a:t> from year t-1 to year t</a:t>
            </a:r>
          </a:p>
          <a:p>
            <a:endParaRPr lang="en-US" dirty="0"/>
          </a:p>
        </p:txBody>
      </p:sp>
      <p:sp>
        <p:nvSpPr>
          <p:cNvPr id="4" name="Slide Number Placeholder 3"/>
          <p:cNvSpPr>
            <a:spLocks noGrp="1"/>
          </p:cNvSpPr>
          <p:nvPr>
            <p:ph type="sldNum" sz="quarter" idx="10"/>
          </p:nvPr>
        </p:nvSpPr>
        <p:spPr/>
        <p:txBody>
          <a:bodyPr/>
          <a:lstStyle/>
          <a:p>
            <a:pPr>
              <a:defRPr/>
            </a:pPr>
            <a:fld id="{7A18B958-F88F-4AE9-B0CE-F25EB7CCA671}" type="slidenum">
              <a:rPr lang="en-US" smtClean="0"/>
              <a:pPr>
                <a:defRPr/>
              </a:pPr>
              <a:t>18</a:t>
            </a:fld>
            <a:endParaRPr lang="en-US"/>
          </a:p>
        </p:txBody>
      </p:sp>
    </p:spTree>
    <p:extLst>
      <p:ext uri="{BB962C8B-B14F-4D97-AF65-F5344CB8AC3E}">
        <p14:creationId xmlns:p14="http://schemas.microsoft.com/office/powerpoint/2010/main" val="1984644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“Net</a:t>
            </a:r>
            <a:r>
              <a:rPr lang="en-US" u="sng" baseline="0" dirty="0"/>
              <a:t> emissions reductions” </a:t>
            </a:r>
          </a:p>
          <a:p>
            <a:r>
              <a:rPr lang="en-US" dirty="0"/>
              <a:t>This is the equation stating</a:t>
            </a:r>
            <a:r>
              <a:rPr lang="en-US" baseline="0" dirty="0"/>
              <a:t> that the credits issued are</a:t>
            </a:r>
            <a:r>
              <a:rPr lang="en-US" dirty="0"/>
              <a:t> the project</a:t>
            </a:r>
            <a:r>
              <a:rPr lang="en-US" baseline="0" dirty="0"/>
              <a:t> emissions from one period to the next, minus the baseline emission for the same period, minus adjustments. Typical adjustments are for uncertainty and risk of reversal.</a:t>
            </a:r>
          </a:p>
          <a:p>
            <a:endParaRPr lang="en-US" baseline="0" dirty="0"/>
          </a:p>
          <a:p>
            <a:pPr algn="ctr"/>
            <a:r>
              <a:rPr lang="en-US" dirty="0" err="1"/>
              <a:t>C</a:t>
            </a:r>
            <a:r>
              <a:rPr lang="en-US" baseline="30000" dirty="0" err="1"/>
              <a:t>C</a:t>
            </a:r>
            <a:r>
              <a:rPr lang="en-US" baseline="-25000" dirty="0" err="1"/>
              <a:t>t</a:t>
            </a:r>
            <a:r>
              <a:rPr lang="en-US" dirty="0"/>
              <a:t> = [</a:t>
            </a:r>
            <a:r>
              <a:rPr lang="en-US" dirty="0" err="1"/>
              <a:t>S</a:t>
            </a:r>
            <a:r>
              <a:rPr lang="en-US" baseline="30000" dirty="0" err="1"/>
              <a:t>P</a:t>
            </a:r>
            <a:r>
              <a:rPr lang="en-US" baseline="-25000" dirty="0" err="1"/>
              <a:t>t</a:t>
            </a:r>
            <a:r>
              <a:rPr lang="en-US" dirty="0"/>
              <a:t> – S</a:t>
            </a:r>
            <a:r>
              <a:rPr lang="en-US" baseline="30000" dirty="0"/>
              <a:t>P</a:t>
            </a:r>
            <a:r>
              <a:rPr lang="en-US" baseline="-25000" dirty="0"/>
              <a:t>t-1</a:t>
            </a:r>
            <a:r>
              <a:rPr lang="en-US" dirty="0"/>
              <a:t>] – [</a:t>
            </a:r>
            <a:r>
              <a:rPr lang="en-US" dirty="0" err="1"/>
              <a:t>S</a:t>
            </a:r>
            <a:r>
              <a:rPr lang="en-US" baseline="30000" dirty="0" err="1"/>
              <a:t>B</a:t>
            </a:r>
            <a:r>
              <a:rPr lang="en-US" baseline="-25000" dirty="0" err="1"/>
              <a:t>t</a:t>
            </a:r>
            <a:r>
              <a:rPr lang="en-US" dirty="0"/>
              <a:t> – S</a:t>
            </a:r>
            <a:r>
              <a:rPr lang="en-US" baseline="30000" dirty="0"/>
              <a:t>B</a:t>
            </a:r>
            <a:r>
              <a:rPr lang="en-US" baseline="-25000" dirty="0"/>
              <a:t>t-1</a:t>
            </a:r>
            <a:r>
              <a:rPr lang="en-US" dirty="0"/>
              <a:t>] – adjustments</a:t>
            </a:r>
          </a:p>
          <a:p>
            <a:pPr algn="ctr"/>
            <a:endParaRPr lang="en-US" sz="900" dirty="0"/>
          </a:p>
          <a:p>
            <a:r>
              <a:rPr lang="en-US" dirty="0"/>
              <a:t>Where </a:t>
            </a:r>
          </a:p>
          <a:p>
            <a:pPr marL="291179" indent="-291179">
              <a:buFont typeface="Arial" pitchFamily="34" charset="0"/>
              <a:buChar char="•"/>
            </a:pPr>
            <a:r>
              <a:rPr lang="en-US" b="1" dirty="0" err="1"/>
              <a:t>C</a:t>
            </a:r>
            <a:r>
              <a:rPr lang="en-US" b="1" baseline="30000" dirty="0" err="1"/>
              <a:t>C</a:t>
            </a:r>
            <a:r>
              <a:rPr lang="en-US" b="1" baseline="-25000" dirty="0" err="1"/>
              <a:t>t</a:t>
            </a:r>
            <a:r>
              <a:rPr lang="en-US" b="1" dirty="0"/>
              <a:t> </a:t>
            </a:r>
            <a:r>
              <a:rPr lang="en-US" dirty="0"/>
              <a:t>= Credits issued at the end of time t (tCO2</a:t>
            </a:r>
            <a:r>
              <a:rPr lang="en-US" sz="900" dirty="0"/>
              <a:t>e</a:t>
            </a:r>
            <a:r>
              <a:rPr lang="en-US" dirty="0"/>
              <a:t>)</a:t>
            </a:r>
          </a:p>
          <a:p>
            <a:pPr marL="291179" indent="-291179">
              <a:buFont typeface="Arial" pitchFamily="34" charset="0"/>
              <a:buChar char="•"/>
            </a:pPr>
            <a:r>
              <a:rPr lang="en-US" b="1" dirty="0" err="1"/>
              <a:t>S</a:t>
            </a:r>
            <a:r>
              <a:rPr lang="en-US" b="1" baseline="30000" dirty="0" err="1"/>
              <a:t>P</a:t>
            </a:r>
            <a:r>
              <a:rPr lang="en-US" b="1" baseline="-25000" dirty="0" err="1"/>
              <a:t>t</a:t>
            </a:r>
            <a:r>
              <a:rPr lang="en-US" b="1" baseline="-25000" dirty="0"/>
              <a:t> (t-1)</a:t>
            </a:r>
            <a:r>
              <a:rPr lang="en-US" b="1" dirty="0"/>
              <a:t> </a:t>
            </a:r>
            <a:r>
              <a:rPr lang="en-US" dirty="0"/>
              <a:t>= Observed carbon stock in place in the project area at the end of period t (t-1) </a:t>
            </a:r>
          </a:p>
          <a:p>
            <a:pPr marL="291179" indent="-291179">
              <a:buFont typeface="Arial" pitchFamily="34" charset="0"/>
              <a:buChar char="•"/>
            </a:pPr>
            <a:r>
              <a:rPr lang="en-US" b="1" dirty="0" err="1"/>
              <a:t>S</a:t>
            </a:r>
            <a:r>
              <a:rPr lang="en-US" b="1" baseline="30000" dirty="0" err="1"/>
              <a:t>B</a:t>
            </a:r>
            <a:r>
              <a:rPr lang="en-US" b="1" baseline="-25000" dirty="0" err="1"/>
              <a:t>t</a:t>
            </a:r>
            <a:r>
              <a:rPr lang="en-US" b="1" baseline="-25000" dirty="0"/>
              <a:t> (t-1)</a:t>
            </a:r>
            <a:r>
              <a:rPr lang="en-US" b="1" dirty="0"/>
              <a:t> </a:t>
            </a:r>
            <a:r>
              <a:rPr lang="en-US" dirty="0"/>
              <a:t>= Crediting baseline: Estimated carbon stock that would be in the project area at the end of period t (t-1) if the project did not take place</a:t>
            </a:r>
          </a:p>
          <a:p>
            <a:endParaRPr lang="en-US" dirty="0"/>
          </a:p>
        </p:txBody>
      </p:sp>
      <p:sp>
        <p:nvSpPr>
          <p:cNvPr id="4" name="Slide Number Placeholder 3"/>
          <p:cNvSpPr>
            <a:spLocks noGrp="1"/>
          </p:cNvSpPr>
          <p:nvPr>
            <p:ph type="sldNum" sz="quarter" idx="10"/>
          </p:nvPr>
        </p:nvSpPr>
        <p:spPr/>
        <p:txBody>
          <a:bodyPr/>
          <a:lstStyle/>
          <a:p>
            <a:pPr>
              <a:defRPr/>
            </a:pPr>
            <a:fld id="{7A18B958-F88F-4AE9-B0CE-F25EB7CCA671}" type="slidenum">
              <a:rPr lang="en-US" smtClean="0"/>
              <a:pPr>
                <a:defRPr/>
              </a:pPr>
              <a:t>19</a:t>
            </a:fld>
            <a:endParaRPr lang="en-US"/>
          </a:p>
        </p:txBody>
      </p:sp>
    </p:spTree>
    <p:extLst>
      <p:ext uri="{BB962C8B-B14F-4D97-AF65-F5344CB8AC3E}">
        <p14:creationId xmlns:p14="http://schemas.microsoft.com/office/powerpoint/2010/main" val="1660438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noTextEdit="1"/>
          </p:cNvSpPr>
          <p:nvPr>
            <p:ph type="sldImg"/>
          </p:nvPr>
        </p:nvSpPr>
        <p:spPr>
          <a:ln/>
        </p:spPr>
      </p:sp>
      <p:sp>
        <p:nvSpPr>
          <p:cNvPr id="15462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charset="0"/>
              </a:rPr>
              <a:t>The difference between the BAU</a:t>
            </a:r>
            <a:r>
              <a:rPr lang="en-US" baseline="0" dirty="0">
                <a:latin typeface="Times" charset="0"/>
              </a:rPr>
              <a:t> baseline and crediting baseline accounts for uncertainty and unilateral actions.</a:t>
            </a:r>
            <a:endParaRPr lang="en-US" dirty="0">
              <a:latin typeface="Times" charset="0"/>
            </a:endParaRPr>
          </a:p>
          <a:p>
            <a:endParaRPr lang="en-US" dirty="0">
              <a:latin typeface="Times" charset="0"/>
            </a:endParaRPr>
          </a:p>
          <a:p>
            <a:r>
              <a:rPr lang="en-US" dirty="0">
                <a:latin typeface="Times" charset="0"/>
              </a:rPr>
              <a:t>http://theredddesk.org/resources/optimal-reference-level-setting-redd </a:t>
            </a:r>
          </a:p>
        </p:txBody>
      </p:sp>
      <p:sp>
        <p:nvSpPr>
          <p:cNvPr id="154627" name="Slide Number Placeholder 3"/>
          <p:cNvSpPr>
            <a:spLocks noGrp="1"/>
          </p:cNvSpPr>
          <p:nvPr>
            <p:ph type="sldNum" sz="quarter" idx="5"/>
          </p:nvPr>
        </p:nvSpPr>
        <p:spPr>
          <a:xfrm>
            <a:off x="4097579" y="9252151"/>
            <a:ext cx="3135195" cy="2960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charset="0"/>
                <a:ea typeface="ＭＳ Ｐゴシック" charset="0"/>
                <a:cs typeface="ＭＳ Ｐゴシック" charset="0"/>
              </a:defRPr>
            </a:lvl1pPr>
            <a:lvl2pPr marL="770460" indent="-296329">
              <a:defRPr sz="3000">
                <a:solidFill>
                  <a:schemeClr val="tx1"/>
                </a:solidFill>
                <a:latin typeface="Arial" charset="0"/>
                <a:ea typeface="ＭＳ Ｐゴシック" charset="0"/>
              </a:defRPr>
            </a:lvl2pPr>
            <a:lvl3pPr marL="1185320" indent="-237064">
              <a:defRPr sz="3000">
                <a:solidFill>
                  <a:schemeClr val="tx1"/>
                </a:solidFill>
                <a:latin typeface="Arial" charset="0"/>
                <a:ea typeface="ＭＳ Ｐゴシック" charset="0"/>
              </a:defRPr>
            </a:lvl3pPr>
            <a:lvl4pPr marL="1659450" indent="-237064">
              <a:defRPr sz="3000">
                <a:solidFill>
                  <a:schemeClr val="tx1"/>
                </a:solidFill>
                <a:latin typeface="Arial" charset="0"/>
                <a:ea typeface="ＭＳ Ｐゴシック" charset="0"/>
              </a:defRPr>
            </a:lvl4pPr>
            <a:lvl5pPr marL="2133576" indent="-237064">
              <a:defRPr sz="3000">
                <a:solidFill>
                  <a:schemeClr val="tx1"/>
                </a:solidFill>
                <a:latin typeface="Arial" charset="0"/>
                <a:ea typeface="ＭＳ Ｐゴシック" charset="0"/>
              </a:defRPr>
            </a:lvl5pPr>
            <a:lvl6pPr marL="2607705" indent="-237064" eaLnBrk="0" fontAlgn="base" hangingPunct="0">
              <a:spcBef>
                <a:spcPct val="0"/>
              </a:spcBef>
              <a:spcAft>
                <a:spcPct val="0"/>
              </a:spcAft>
              <a:defRPr sz="3000">
                <a:solidFill>
                  <a:schemeClr val="tx1"/>
                </a:solidFill>
                <a:latin typeface="Arial" charset="0"/>
                <a:ea typeface="ＭＳ Ｐゴシック" charset="0"/>
              </a:defRPr>
            </a:lvl6pPr>
            <a:lvl7pPr marL="3081833" indent="-237064" eaLnBrk="0" fontAlgn="base" hangingPunct="0">
              <a:spcBef>
                <a:spcPct val="0"/>
              </a:spcBef>
              <a:spcAft>
                <a:spcPct val="0"/>
              </a:spcAft>
              <a:defRPr sz="3000">
                <a:solidFill>
                  <a:schemeClr val="tx1"/>
                </a:solidFill>
                <a:latin typeface="Arial" charset="0"/>
                <a:ea typeface="ＭＳ Ｐゴシック" charset="0"/>
              </a:defRPr>
            </a:lvl7pPr>
            <a:lvl8pPr marL="3555962" indent="-237064" eaLnBrk="0" fontAlgn="base" hangingPunct="0">
              <a:spcBef>
                <a:spcPct val="0"/>
              </a:spcBef>
              <a:spcAft>
                <a:spcPct val="0"/>
              </a:spcAft>
              <a:defRPr sz="3000">
                <a:solidFill>
                  <a:schemeClr val="tx1"/>
                </a:solidFill>
                <a:latin typeface="Arial" charset="0"/>
                <a:ea typeface="ＭＳ Ｐゴシック" charset="0"/>
              </a:defRPr>
            </a:lvl8pPr>
            <a:lvl9pPr marL="4030090" indent="-237064" eaLnBrk="0" fontAlgn="base" hangingPunct="0">
              <a:spcBef>
                <a:spcPct val="0"/>
              </a:spcBef>
              <a:spcAft>
                <a:spcPct val="0"/>
              </a:spcAft>
              <a:defRPr sz="3000">
                <a:solidFill>
                  <a:schemeClr val="tx1"/>
                </a:solidFill>
                <a:latin typeface="Arial" charset="0"/>
                <a:ea typeface="ＭＳ Ｐゴシック" charset="0"/>
              </a:defRPr>
            </a:lvl9pPr>
          </a:lstStyle>
          <a:p>
            <a:fld id="{F50F905B-D483-F046-A1A3-E8086727422B}" type="slidenum">
              <a:rPr lang="en-US" sz="1100">
                <a:latin typeface="Times" charset="0"/>
              </a:rPr>
              <a:pPr/>
              <a:t>20</a:t>
            </a:fld>
            <a:endParaRPr lang="en-US" sz="1100">
              <a:latin typeface="Times" charset="0"/>
            </a:endParaRPr>
          </a:p>
        </p:txBody>
      </p:sp>
    </p:spTree>
    <p:extLst>
      <p:ext uri="{BB962C8B-B14F-4D97-AF65-F5344CB8AC3E}">
        <p14:creationId xmlns:p14="http://schemas.microsoft.com/office/powerpoint/2010/main" val="2663877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fld id="{824A558B-E4E9-A94A-B9C1-029E46A76ABA}" type="slidenum">
              <a:rPr lang="en-US" smtClean="0"/>
              <a:t>21</a:t>
            </a:fld>
            <a:endParaRPr lang="en-US"/>
          </a:p>
        </p:txBody>
      </p:sp>
    </p:spTree>
    <p:extLst>
      <p:ext uri="{BB962C8B-B14F-4D97-AF65-F5344CB8AC3E}">
        <p14:creationId xmlns:p14="http://schemas.microsoft.com/office/powerpoint/2010/main" val="1441926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u="sng" dirty="0">
              <a:solidFill>
                <a:schemeClr val="accent6">
                  <a:lumMod val="75000"/>
                </a:schemeClr>
              </a:solidFill>
            </a:endParaRPr>
          </a:p>
        </p:txBody>
      </p:sp>
      <p:sp>
        <p:nvSpPr>
          <p:cNvPr id="4" name="Slide Number Placeholder 3"/>
          <p:cNvSpPr>
            <a:spLocks noGrp="1"/>
          </p:cNvSpPr>
          <p:nvPr>
            <p:ph type="sldNum" sz="quarter" idx="10"/>
          </p:nvPr>
        </p:nvSpPr>
        <p:spPr/>
        <p:txBody>
          <a:bodyPr/>
          <a:lstStyle/>
          <a:p>
            <a:fld id="{824A558B-E4E9-A94A-B9C1-029E46A76ABA}" type="slidenum">
              <a:rPr lang="en-US" smtClean="0"/>
              <a:t>2</a:t>
            </a:fld>
            <a:endParaRPr lang="en-US"/>
          </a:p>
        </p:txBody>
      </p:sp>
    </p:spTree>
    <p:extLst>
      <p:ext uri="{BB962C8B-B14F-4D97-AF65-F5344CB8AC3E}">
        <p14:creationId xmlns:p14="http://schemas.microsoft.com/office/powerpoint/2010/main" val="2795385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a:endParaRPr>
          </a:p>
          <a:p>
            <a:r>
              <a:rPr lang="en-US" dirty="0">
                <a:latin typeface="Times"/>
              </a:rPr>
              <a:t> Leakage is less of an issue when REDD+ is implemented at a national or subnational level, as there can be no domestic leakage once full national coverage is achieved. However, there can still be international leakage if activities are displaced across international borders, or "displacement of emissions" between sectors, such as replacing wood fires with kerosene stoves (AFOLU to energy) or construction with wood for construction with concrete, cement and bricks (AFOLU to industry). Many initiatives require leakage be taken into account in program design, so that potential leakage of emissions, including across borders, can be minimized</a:t>
            </a:r>
            <a:endParaRPr lang="en-US" dirty="0"/>
          </a:p>
        </p:txBody>
      </p:sp>
      <p:sp>
        <p:nvSpPr>
          <p:cNvPr id="4" name="Slide Number Placeholder 3"/>
          <p:cNvSpPr>
            <a:spLocks noGrp="1"/>
          </p:cNvSpPr>
          <p:nvPr>
            <p:ph type="sldNum" sz="quarter" idx="10"/>
          </p:nvPr>
        </p:nvSpPr>
        <p:spPr/>
        <p:txBody>
          <a:bodyPr/>
          <a:lstStyle/>
          <a:p>
            <a:pPr>
              <a:defRPr/>
            </a:pPr>
            <a:fld id="{7A18B958-F88F-4AE9-B0CE-F25EB7CCA671}" type="slidenum">
              <a:rPr lang="en-US" smtClean="0"/>
              <a:pPr>
                <a:defRPr/>
              </a:pPr>
              <a:t>22</a:t>
            </a:fld>
            <a:endParaRPr lang="en-US"/>
          </a:p>
        </p:txBody>
      </p:sp>
    </p:spTree>
    <p:extLst>
      <p:ext uri="{BB962C8B-B14F-4D97-AF65-F5344CB8AC3E}">
        <p14:creationId xmlns:p14="http://schemas.microsoft.com/office/powerpoint/2010/main" val="2369652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noTextEdit="1"/>
          </p:cNvSpPr>
          <p:nvPr>
            <p:ph type="sldImg"/>
          </p:nvPr>
        </p:nvSpPr>
        <p:spPr>
          <a:ln/>
        </p:spPr>
      </p:sp>
      <p:sp>
        <p:nvSpPr>
          <p:cNvPr id="15462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u="sng" dirty="0">
                <a:latin typeface="Times" charset="0"/>
              </a:rPr>
              <a:t>Lots of new approaches being tested on degradation under the FCPF Carbon Fund</a:t>
            </a:r>
          </a:p>
        </p:txBody>
      </p:sp>
      <p:sp>
        <p:nvSpPr>
          <p:cNvPr id="154627" name="Slide Number Placeholder 3"/>
          <p:cNvSpPr>
            <a:spLocks noGrp="1"/>
          </p:cNvSpPr>
          <p:nvPr>
            <p:ph type="sldNum" sz="quarter" idx="5"/>
          </p:nvPr>
        </p:nvSpPr>
        <p:spPr>
          <a:xfrm>
            <a:off x="4097579" y="9252151"/>
            <a:ext cx="3135195" cy="2960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charset="0"/>
                <a:ea typeface="ＭＳ Ｐゴシック" charset="0"/>
                <a:cs typeface="ＭＳ Ｐゴシック" charset="0"/>
              </a:defRPr>
            </a:lvl1pPr>
            <a:lvl2pPr marL="770460" indent="-296329">
              <a:defRPr sz="3000">
                <a:solidFill>
                  <a:schemeClr val="tx1"/>
                </a:solidFill>
                <a:latin typeface="Arial" charset="0"/>
                <a:ea typeface="ＭＳ Ｐゴシック" charset="0"/>
              </a:defRPr>
            </a:lvl2pPr>
            <a:lvl3pPr marL="1185320" indent="-237064">
              <a:defRPr sz="3000">
                <a:solidFill>
                  <a:schemeClr val="tx1"/>
                </a:solidFill>
                <a:latin typeface="Arial" charset="0"/>
                <a:ea typeface="ＭＳ Ｐゴシック" charset="0"/>
              </a:defRPr>
            </a:lvl3pPr>
            <a:lvl4pPr marL="1659450" indent="-237064">
              <a:defRPr sz="3000">
                <a:solidFill>
                  <a:schemeClr val="tx1"/>
                </a:solidFill>
                <a:latin typeface="Arial" charset="0"/>
                <a:ea typeface="ＭＳ Ｐゴシック" charset="0"/>
              </a:defRPr>
            </a:lvl4pPr>
            <a:lvl5pPr marL="2133576" indent="-237064">
              <a:defRPr sz="3000">
                <a:solidFill>
                  <a:schemeClr val="tx1"/>
                </a:solidFill>
                <a:latin typeface="Arial" charset="0"/>
                <a:ea typeface="ＭＳ Ｐゴシック" charset="0"/>
              </a:defRPr>
            </a:lvl5pPr>
            <a:lvl6pPr marL="2607705" indent="-237064" eaLnBrk="0" fontAlgn="base" hangingPunct="0">
              <a:spcBef>
                <a:spcPct val="0"/>
              </a:spcBef>
              <a:spcAft>
                <a:spcPct val="0"/>
              </a:spcAft>
              <a:defRPr sz="3000">
                <a:solidFill>
                  <a:schemeClr val="tx1"/>
                </a:solidFill>
                <a:latin typeface="Arial" charset="0"/>
                <a:ea typeface="ＭＳ Ｐゴシック" charset="0"/>
              </a:defRPr>
            </a:lvl6pPr>
            <a:lvl7pPr marL="3081833" indent="-237064" eaLnBrk="0" fontAlgn="base" hangingPunct="0">
              <a:spcBef>
                <a:spcPct val="0"/>
              </a:spcBef>
              <a:spcAft>
                <a:spcPct val="0"/>
              </a:spcAft>
              <a:defRPr sz="3000">
                <a:solidFill>
                  <a:schemeClr val="tx1"/>
                </a:solidFill>
                <a:latin typeface="Arial" charset="0"/>
                <a:ea typeface="ＭＳ Ｐゴシック" charset="0"/>
              </a:defRPr>
            </a:lvl7pPr>
            <a:lvl8pPr marL="3555962" indent="-237064" eaLnBrk="0" fontAlgn="base" hangingPunct="0">
              <a:spcBef>
                <a:spcPct val="0"/>
              </a:spcBef>
              <a:spcAft>
                <a:spcPct val="0"/>
              </a:spcAft>
              <a:defRPr sz="3000">
                <a:solidFill>
                  <a:schemeClr val="tx1"/>
                </a:solidFill>
                <a:latin typeface="Arial" charset="0"/>
                <a:ea typeface="ＭＳ Ｐゴシック" charset="0"/>
              </a:defRPr>
            </a:lvl8pPr>
            <a:lvl9pPr marL="4030090" indent="-237064" eaLnBrk="0" fontAlgn="base" hangingPunct="0">
              <a:spcBef>
                <a:spcPct val="0"/>
              </a:spcBef>
              <a:spcAft>
                <a:spcPct val="0"/>
              </a:spcAft>
              <a:defRPr sz="3000">
                <a:solidFill>
                  <a:schemeClr val="tx1"/>
                </a:solidFill>
                <a:latin typeface="Arial" charset="0"/>
                <a:ea typeface="ＭＳ Ｐゴシック" charset="0"/>
              </a:defRPr>
            </a:lvl9pPr>
          </a:lstStyle>
          <a:p>
            <a:fld id="{F50F905B-D483-F046-A1A3-E8086727422B}" type="slidenum">
              <a:rPr lang="en-US" sz="1100">
                <a:latin typeface="Times" charset="0"/>
              </a:rPr>
              <a:pPr/>
              <a:t>23</a:t>
            </a:fld>
            <a:endParaRPr lang="en-US" sz="1100">
              <a:latin typeface="Times" charset="0"/>
            </a:endParaRPr>
          </a:p>
        </p:txBody>
      </p:sp>
    </p:spTree>
    <p:extLst>
      <p:ext uri="{BB962C8B-B14F-4D97-AF65-F5344CB8AC3E}">
        <p14:creationId xmlns:p14="http://schemas.microsoft.com/office/powerpoint/2010/main" val="34043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noTextEdit="1"/>
          </p:cNvSpPr>
          <p:nvPr>
            <p:ph type="sldImg"/>
          </p:nvPr>
        </p:nvSpPr>
        <p:spPr>
          <a:ln/>
        </p:spPr>
      </p:sp>
      <p:sp>
        <p:nvSpPr>
          <p:cNvPr id="15462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charset="0"/>
            </a:endParaRPr>
          </a:p>
        </p:txBody>
      </p:sp>
      <p:sp>
        <p:nvSpPr>
          <p:cNvPr id="154627" name="Slide Number Placeholder 3"/>
          <p:cNvSpPr>
            <a:spLocks noGrp="1"/>
          </p:cNvSpPr>
          <p:nvPr>
            <p:ph type="sldNum" sz="quarter" idx="5"/>
          </p:nvPr>
        </p:nvSpPr>
        <p:spPr>
          <a:xfrm>
            <a:off x="4097579" y="9252151"/>
            <a:ext cx="3135195" cy="2960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charset="0"/>
                <a:ea typeface="ＭＳ Ｐゴシック" charset="0"/>
                <a:cs typeface="ＭＳ Ｐゴシック" charset="0"/>
              </a:defRPr>
            </a:lvl1pPr>
            <a:lvl2pPr marL="770460" indent="-296329">
              <a:defRPr sz="3000">
                <a:solidFill>
                  <a:schemeClr val="tx1"/>
                </a:solidFill>
                <a:latin typeface="Arial" charset="0"/>
                <a:ea typeface="ＭＳ Ｐゴシック" charset="0"/>
              </a:defRPr>
            </a:lvl2pPr>
            <a:lvl3pPr marL="1185320" indent="-237064">
              <a:defRPr sz="3000">
                <a:solidFill>
                  <a:schemeClr val="tx1"/>
                </a:solidFill>
                <a:latin typeface="Arial" charset="0"/>
                <a:ea typeface="ＭＳ Ｐゴシック" charset="0"/>
              </a:defRPr>
            </a:lvl3pPr>
            <a:lvl4pPr marL="1659450" indent="-237064">
              <a:defRPr sz="3000">
                <a:solidFill>
                  <a:schemeClr val="tx1"/>
                </a:solidFill>
                <a:latin typeface="Arial" charset="0"/>
                <a:ea typeface="ＭＳ Ｐゴシック" charset="0"/>
              </a:defRPr>
            </a:lvl4pPr>
            <a:lvl5pPr marL="2133576" indent="-237064">
              <a:defRPr sz="3000">
                <a:solidFill>
                  <a:schemeClr val="tx1"/>
                </a:solidFill>
                <a:latin typeface="Arial" charset="0"/>
                <a:ea typeface="ＭＳ Ｐゴシック" charset="0"/>
              </a:defRPr>
            </a:lvl5pPr>
            <a:lvl6pPr marL="2607705" indent="-237064" eaLnBrk="0" fontAlgn="base" hangingPunct="0">
              <a:spcBef>
                <a:spcPct val="0"/>
              </a:spcBef>
              <a:spcAft>
                <a:spcPct val="0"/>
              </a:spcAft>
              <a:defRPr sz="3000">
                <a:solidFill>
                  <a:schemeClr val="tx1"/>
                </a:solidFill>
                <a:latin typeface="Arial" charset="0"/>
                <a:ea typeface="ＭＳ Ｐゴシック" charset="0"/>
              </a:defRPr>
            </a:lvl6pPr>
            <a:lvl7pPr marL="3081833" indent="-237064" eaLnBrk="0" fontAlgn="base" hangingPunct="0">
              <a:spcBef>
                <a:spcPct val="0"/>
              </a:spcBef>
              <a:spcAft>
                <a:spcPct val="0"/>
              </a:spcAft>
              <a:defRPr sz="3000">
                <a:solidFill>
                  <a:schemeClr val="tx1"/>
                </a:solidFill>
                <a:latin typeface="Arial" charset="0"/>
                <a:ea typeface="ＭＳ Ｐゴシック" charset="0"/>
              </a:defRPr>
            </a:lvl7pPr>
            <a:lvl8pPr marL="3555962" indent="-237064" eaLnBrk="0" fontAlgn="base" hangingPunct="0">
              <a:spcBef>
                <a:spcPct val="0"/>
              </a:spcBef>
              <a:spcAft>
                <a:spcPct val="0"/>
              </a:spcAft>
              <a:defRPr sz="3000">
                <a:solidFill>
                  <a:schemeClr val="tx1"/>
                </a:solidFill>
                <a:latin typeface="Arial" charset="0"/>
                <a:ea typeface="ＭＳ Ｐゴシック" charset="0"/>
              </a:defRPr>
            </a:lvl8pPr>
            <a:lvl9pPr marL="4030090" indent="-237064" eaLnBrk="0" fontAlgn="base" hangingPunct="0">
              <a:spcBef>
                <a:spcPct val="0"/>
              </a:spcBef>
              <a:spcAft>
                <a:spcPct val="0"/>
              </a:spcAft>
              <a:defRPr sz="3000">
                <a:solidFill>
                  <a:schemeClr val="tx1"/>
                </a:solidFill>
                <a:latin typeface="Arial" charset="0"/>
                <a:ea typeface="ＭＳ Ｐゴシック" charset="0"/>
              </a:defRPr>
            </a:lvl9pPr>
          </a:lstStyle>
          <a:p>
            <a:fld id="{F50F905B-D483-F046-A1A3-E8086727422B}" type="slidenum">
              <a:rPr lang="en-US" sz="1100">
                <a:latin typeface="Times" charset="0"/>
              </a:rPr>
              <a:pPr/>
              <a:t>25</a:t>
            </a:fld>
            <a:endParaRPr lang="en-US" sz="1100">
              <a:latin typeface="Times" charset="0"/>
            </a:endParaRPr>
          </a:p>
        </p:txBody>
      </p:sp>
    </p:spTree>
    <p:extLst>
      <p:ext uri="{BB962C8B-B14F-4D97-AF65-F5344CB8AC3E}">
        <p14:creationId xmlns:p14="http://schemas.microsoft.com/office/powerpoint/2010/main" val="516029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https://unfccc.int/resource/docs/2010/cop16/eng/07a01.pdf</a:t>
            </a:r>
          </a:p>
          <a:p>
            <a:endParaRPr lang="en-US" dirty="0"/>
          </a:p>
          <a:p>
            <a:r>
              <a:rPr lang="en-US" dirty="0">
                <a:latin typeface="Times"/>
              </a:rPr>
              <a:t>  </a:t>
            </a:r>
            <a:endParaRPr lang="en-US" dirty="0"/>
          </a:p>
        </p:txBody>
      </p:sp>
      <p:sp>
        <p:nvSpPr>
          <p:cNvPr id="4" name="Slide Number Placeholder 3"/>
          <p:cNvSpPr>
            <a:spLocks noGrp="1"/>
          </p:cNvSpPr>
          <p:nvPr>
            <p:ph type="sldNum" sz="quarter" idx="10"/>
          </p:nvPr>
        </p:nvSpPr>
        <p:spPr/>
        <p:txBody>
          <a:bodyPr/>
          <a:lstStyle/>
          <a:p>
            <a:pPr>
              <a:defRPr/>
            </a:pPr>
            <a:fld id="{7A18B958-F88F-4AE9-B0CE-F25EB7CCA671}" type="slidenum">
              <a:rPr lang="en-US" smtClean="0"/>
              <a:pPr>
                <a:defRPr/>
              </a:pPr>
              <a:t>27</a:t>
            </a:fld>
            <a:endParaRPr lang="en-US"/>
          </a:p>
        </p:txBody>
      </p:sp>
    </p:spTree>
    <p:extLst>
      <p:ext uri="{BB962C8B-B14F-4D97-AF65-F5344CB8AC3E}">
        <p14:creationId xmlns:p14="http://schemas.microsoft.com/office/powerpoint/2010/main" val="2676933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€16.87</a:t>
            </a:r>
            <a:r>
              <a:rPr lang="en-US" baseline="0" dirty="0"/>
              <a:t>  October 31, 2018</a:t>
            </a:r>
          </a:p>
          <a:p>
            <a:endParaRPr lang="en-US" u="sng" baseline="0" dirty="0"/>
          </a:p>
          <a:p>
            <a:r>
              <a:rPr lang="en-US" u="sng" baseline="0" dirty="0"/>
              <a:t>Note – does not include land use</a:t>
            </a:r>
          </a:p>
          <a:p>
            <a:endParaRPr lang="en-US" dirty="0"/>
          </a:p>
          <a:p>
            <a:endParaRPr lang="en-US" dirty="0"/>
          </a:p>
          <a:p>
            <a:r>
              <a:rPr lang="en-US" dirty="0"/>
              <a:t>Carbon benefits ($) = </a:t>
            </a:r>
            <a:r>
              <a:rPr lang="en-US" b="1" dirty="0" err="1"/>
              <a:t>C</a:t>
            </a:r>
            <a:r>
              <a:rPr lang="en-US" b="1" baseline="30000" dirty="0" err="1"/>
              <a:t>C</a:t>
            </a:r>
            <a:r>
              <a:rPr lang="en-US" b="1" baseline="-25000" dirty="0" err="1"/>
              <a:t>t</a:t>
            </a:r>
            <a:r>
              <a:rPr lang="en-US" b="1" dirty="0"/>
              <a:t> * </a:t>
            </a:r>
            <a:r>
              <a:rPr lang="en-US" b="1" dirty="0" err="1"/>
              <a:t>V</a:t>
            </a:r>
            <a:r>
              <a:rPr lang="en-US" b="1" baseline="30000" dirty="0" err="1"/>
              <a:t>C</a:t>
            </a:r>
            <a:r>
              <a:rPr lang="en-US" b="1" baseline="-25000" dirty="0" err="1"/>
              <a:t>t</a:t>
            </a:r>
            <a:r>
              <a:rPr lang="en-US" b="1" dirty="0"/>
              <a:t> </a:t>
            </a:r>
          </a:p>
          <a:p>
            <a:endParaRPr lang="en-US" sz="1400" dirty="0"/>
          </a:p>
          <a:p>
            <a:pPr lvl="2">
              <a:buFont typeface="Wingdings" pitchFamily="2" charset="2"/>
              <a:buChar char="§"/>
            </a:pPr>
            <a:r>
              <a:rPr lang="en-US" sz="2000" b="1" dirty="0" err="1"/>
              <a:t>C</a:t>
            </a:r>
            <a:r>
              <a:rPr lang="en-US" sz="2000" b="1" baseline="30000" dirty="0" err="1"/>
              <a:t>C</a:t>
            </a:r>
            <a:r>
              <a:rPr lang="en-US" sz="2000" b="1" baseline="-25000" dirty="0" err="1"/>
              <a:t>t</a:t>
            </a:r>
            <a:r>
              <a:rPr lang="en-US" sz="2000" b="1" dirty="0"/>
              <a:t> </a:t>
            </a:r>
            <a:r>
              <a:rPr lang="en-US" sz="2000" dirty="0"/>
              <a:t>= Credits issued at time t (tCO2e)</a:t>
            </a:r>
          </a:p>
          <a:p>
            <a:pPr lvl="2">
              <a:buFont typeface="Wingdings" pitchFamily="2" charset="2"/>
              <a:buChar char="§"/>
            </a:pPr>
            <a:r>
              <a:rPr lang="en-US" sz="2000" b="1" dirty="0" err="1"/>
              <a:t>V</a:t>
            </a:r>
            <a:r>
              <a:rPr lang="en-US" sz="2000" b="1" baseline="30000" dirty="0" err="1"/>
              <a:t>C</a:t>
            </a:r>
            <a:r>
              <a:rPr lang="en-US" sz="2000" b="1" baseline="-25000" dirty="0" err="1"/>
              <a:t>t</a:t>
            </a:r>
            <a:r>
              <a:rPr lang="en-US" sz="2000" b="1" baseline="-25000" dirty="0"/>
              <a:t> </a:t>
            </a:r>
            <a:r>
              <a:rPr lang="en-US" sz="2000" dirty="0"/>
              <a:t>= Market value of credits at time t ($/tCO2e)</a:t>
            </a:r>
          </a:p>
          <a:p>
            <a:endParaRPr lang="en-US" dirty="0"/>
          </a:p>
        </p:txBody>
      </p:sp>
      <p:sp>
        <p:nvSpPr>
          <p:cNvPr id="4" name="Slide Number Placeholder 3"/>
          <p:cNvSpPr>
            <a:spLocks noGrp="1"/>
          </p:cNvSpPr>
          <p:nvPr>
            <p:ph type="sldNum" sz="quarter" idx="10"/>
          </p:nvPr>
        </p:nvSpPr>
        <p:spPr/>
        <p:txBody>
          <a:bodyPr/>
          <a:lstStyle/>
          <a:p>
            <a:pPr>
              <a:defRPr/>
            </a:pPr>
            <a:fld id="{7A18B958-F88F-4AE9-B0CE-F25EB7CCA671}" type="slidenum">
              <a:rPr lang="en-US" smtClean="0"/>
              <a:pPr>
                <a:defRPr/>
              </a:pPr>
              <a:t>28</a:t>
            </a:fld>
            <a:endParaRPr lang="en-US"/>
          </a:p>
        </p:txBody>
      </p:sp>
    </p:spTree>
    <p:extLst>
      <p:ext uri="{BB962C8B-B14F-4D97-AF65-F5344CB8AC3E}">
        <p14:creationId xmlns:p14="http://schemas.microsoft.com/office/powerpoint/2010/main" val="2454781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Carbon benefits ($) = </a:t>
            </a:r>
            <a:r>
              <a:rPr lang="en-US" b="1" dirty="0" err="1"/>
              <a:t>C</a:t>
            </a:r>
            <a:r>
              <a:rPr lang="en-US" b="1" baseline="30000" dirty="0" err="1"/>
              <a:t>C</a:t>
            </a:r>
            <a:r>
              <a:rPr lang="en-US" b="1" baseline="-25000" dirty="0" err="1"/>
              <a:t>t</a:t>
            </a:r>
            <a:r>
              <a:rPr lang="en-US" b="1" dirty="0"/>
              <a:t> * </a:t>
            </a:r>
            <a:r>
              <a:rPr lang="en-US" b="1" dirty="0" err="1"/>
              <a:t>V</a:t>
            </a:r>
            <a:r>
              <a:rPr lang="en-US" b="1" baseline="30000" dirty="0" err="1"/>
              <a:t>C</a:t>
            </a:r>
            <a:r>
              <a:rPr lang="en-US" b="1" baseline="-25000" dirty="0" err="1"/>
              <a:t>t</a:t>
            </a:r>
            <a:r>
              <a:rPr lang="en-US" b="1" dirty="0"/>
              <a:t> </a:t>
            </a:r>
          </a:p>
          <a:p>
            <a:endParaRPr lang="en-US" sz="1400" dirty="0"/>
          </a:p>
          <a:p>
            <a:pPr lvl="2">
              <a:buFont typeface="Wingdings" pitchFamily="2" charset="2"/>
              <a:buChar char="§"/>
            </a:pPr>
            <a:r>
              <a:rPr lang="en-US" sz="2000" b="1" dirty="0" err="1"/>
              <a:t>C</a:t>
            </a:r>
            <a:r>
              <a:rPr lang="en-US" sz="2000" b="1" baseline="30000" dirty="0" err="1"/>
              <a:t>C</a:t>
            </a:r>
            <a:r>
              <a:rPr lang="en-US" sz="2000" b="1" baseline="-25000" dirty="0" err="1"/>
              <a:t>t</a:t>
            </a:r>
            <a:r>
              <a:rPr lang="en-US" sz="2000" b="1" dirty="0"/>
              <a:t> </a:t>
            </a:r>
            <a:r>
              <a:rPr lang="en-US" sz="2000" dirty="0"/>
              <a:t>= Credits issued at time t (tCO2e)</a:t>
            </a:r>
          </a:p>
          <a:p>
            <a:pPr lvl="2">
              <a:buFont typeface="Wingdings" pitchFamily="2" charset="2"/>
              <a:buChar char="§"/>
            </a:pPr>
            <a:r>
              <a:rPr lang="en-US" sz="2000" b="1" dirty="0" err="1"/>
              <a:t>V</a:t>
            </a:r>
            <a:r>
              <a:rPr lang="en-US" sz="2000" b="1" baseline="30000" dirty="0" err="1"/>
              <a:t>C</a:t>
            </a:r>
            <a:r>
              <a:rPr lang="en-US" sz="2000" b="1" baseline="-25000" dirty="0" err="1"/>
              <a:t>t</a:t>
            </a:r>
            <a:r>
              <a:rPr lang="en-US" sz="2000" b="1" baseline="-25000" dirty="0"/>
              <a:t> </a:t>
            </a:r>
            <a:r>
              <a:rPr lang="en-US" sz="2000" dirty="0"/>
              <a:t>= Market value of credits at time t ($/tCO2e)</a:t>
            </a:r>
          </a:p>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29</a:t>
            </a:fld>
            <a:endParaRPr lang="en-US"/>
          </a:p>
        </p:txBody>
      </p:sp>
    </p:spTree>
    <p:extLst>
      <p:ext uri="{BB962C8B-B14F-4D97-AF65-F5344CB8AC3E}">
        <p14:creationId xmlns:p14="http://schemas.microsoft.com/office/powerpoint/2010/main" val="1230245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Fairtrade minimum prices  https://www.goldstandard.org/blog-item/carbon-pricing-what-carbon-credit-worth</a:t>
            </a:r>
          </a:p>
          <a:p>
            <a:endParaRPr lang="en-US" dirty="0"/>
          </a:p>
          <a:p>
            <a:pPr marL="0" lvl="2" defTabSz="931774" eaLnBrk="0" fontAlgn="base" hangingPunct="0">
              <a:spcBef>
                <a:spcPct val="30000"/>
              </a:spcBef>
              <a:spcAft>
                <a:spcPct val="0"/>
              </a:spcAft>
              <a:defRPr/>
            </a:pPr>
            <a:r>
              <a:rPr lang="en-US" dirty="0"/>
              <a:t>EU prices </a:t>
            </a:r>
            <a:r>
              <a:rPr lang="en-US" sz="2400" dirty="0"/>
              <a:t>https://markets.businessinsider.com/commodities/co2-emissionsrechte</a:t>
            </a:r>
          </a:p>
          <a:p>
            <a:endParaRPr lang="en-US" dirty="0"/>
          </a:p>
        </p:txBody>
      </p:sp>
      <p:sp>
        <p:nvSpPr>
          <p:cNvPr id="4" name="Slide Number Placeholder 3"/>
          <p:cNvSpPr>
            <a:spLocks noGrp="1"/>
          </p:cNvSpPr>
          <p:nvPr>
            <p:ph type="sldNum" sz="quarter" idx="10"/>
          </p:nvPr>
        </p:nvSpPr>
        <p:spPr/>
        <p:txBody>
          <a:bodyPr/>
          <a:lstStyle/>
          <a:p>
            <a:pPr>
              <a:defRPr/>
            </a:pPr>
            <a:fld id="{7A18B958-F88F-4AE9-B0CE-F25EB7CCA671}" type="slidenum">
              <a:rPr lang="en-US" smtClean="0"/>
              <a:pPr>
                <a:defRPr/>
              </a:pPr>
              <a:t>30</a:t>
            </a:fld>
            <a:endParaRPr lang="en-US"/>
          </a:p>
        </p:txBody>
      </p:sp>
    </p:spTree>
    <p:extLst>
      <p:ext uri="{BB962C8B-B14F-4D97-AF65-F5344CB8AC3E}">
        <p14:creationId xmlns:p14="http://schemas.microsoft.com/office/powerpoint/2010/main" val="41019279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A18B958-F88F-4AE9-B0CE-F25EB7CCA671}" type="slidenum">
              <a:rPr lang="en-US" smtClean="0"/>
              <a:pPr>
                <a:defRPr/>
              </a:pPr>
              <a:t>31</a:t>
            </a:fld>
            <a:endParaRPr lang="en-US"/>
          </a:p>
        </p:txBody>
      </p:sp>
    </p:spTree>
    <p:extLst>
      <p:ext uri="{BB962C8B-B14F-4D97-AF65-F5344CB8AC3E}">
        <p14:creationId xmlns:p14="http://schemas.microsoft.com/office/powerpoint/2010/main" val="1857945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A18B958-F88F-4AE9-B0CE-F25EB7CCA671}" type="slidenum">
              <a:rPr lang="en-US" smtClean="0"/>
              <a:pPr>
                <a:defRPr/>
              </a:pPr>
              <a:t>33</a:t>
            </a:fld>
            <a:endParaRPr lang="en-US"/>
          </a:p>
        </p:txBody>
      </p:sp>
    </p:spTree>
    <p:extLst>
      <p:ext uri="{BB962C8B-B14F-4D97-AF65-F5344CB8AC3E}">
        <p14:creationId xmlns:p14="http://schemas.microsoft.com/office/powerpoint/2010/main" val="1517994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a:rPr>
              <a:t>Forest Carbon Partnership Facility</a:t>
            </a:r>
            <a:r>
              <a:rPr lang="en-US" dirty="0">
                <a:latin typeface="Times"/>
              </a:rPr>
              <a:t> The World Bank plays an important role in the development of REDD+ activities since its inception. The </a:t>
            </a:r>
            <a:r>
              <a:rPr lang="en-US" dirty="0">
                <a:latin typeface="Times"/>
                <a:hlinkClick r:id="rId3" tooltip="Forest Carbon Partnership Facility (page does not exist)"/>
              </a:rPr>
              <a:t>Forest Carbon Partnership Facility</a:t>
            </a:r>
            <a:r>
              <a:rPr lang="en-US" dirty="0">
                <a:latin typeface="Times"/>
              </a:rPr>
              <a:t> (FCPF) was presented to the international community at COP-13 in Bali, December 2007. Recipient countries can apply $3.6 million towards: the development of national strategies; stakeholder consultation; capacity building; development of reference levels; development of a national forest monitoring system; and social and environmental safeguards analysis.</a:t>
            </a:r>
            <a:r>
              <a:rPr lang="en-US" baseline="30000" dirty="0">
                <a:latin typeface="Times"/>
                <a:hlinkClick r:id="rId4"/>
              </a:rPr>
              <a:t>[25]</a:t>
            </a:r>
            <a:r>
              <a:rPr lang="en-US" dirty="0">
                <a:latin typeface="Times"/>
              </a:rPr>
              <a:t> Those countries that successfully achieve a state of readiness can apply to the related Carbon Fund, for support towards national implementation of REDD+.</a:t>
            </a:r>
            <a:r>
              <a:rPr lang="en-US" baseline="30000" dirty="0">
                <a:latin typeface="Times"/>
                <a:hlinkClick r:id="rId5"/>
              </a:rPr>
              <a:t>[26]</a:t>
            </a:r>
            <a:endParaRPr lang="en-US" baseline="30000" dirty="0">
              <a:latin typeface="Times"/>
            </a:endParaRPr>
          </a:p>
          <a:p>
            <a:endParaRPr lang="en-US" baseline="30000" dirty="0">
              <a:latin typeface="Times"/>
            </a:endParaRPr>
          </a:p>
          <a:p>
            <a:r>
              <a:rPr lang="en-US" dirty="0">
                <a:latin typeface="Times"/>
                <a:hlinkClick r:id="rId6"/>
              </a:rPr>
              <a:t>Carbon Fund</a:t>
            </a:r>
          </a:p>
          <a:p>
            <a:r>
              <a:rPr lang="en-US" dirty="0">
                <a:latin typeface="Times"/>
                <a:hlinkClick r:id="rId6"/>
              </a:rPr>
              <a:t>https://carbonfund.org/</a:t>
            </a:r>
          </a:p>
          <a:p>
            <a:r>
              <a:rPr lang="en-US" dirty="0">
                <a:latin typeface="Times"/>
              </a:rPr>
              <a:t>Provides carbon offsetting and greenhouse gas reduction options to individuals, businesses, and organizations. It purchases and retires certified carbon offsets on behalf of its donors.</a:t>
            </a:r>
            <a:br>
              <a:rPr lang="en-US" dirty="0">
                <a:latin typeface="Times"/>
              </a:rPr>
            </a:br>
            <a:endParaRPr lang="en-US" dirty="0">
              <a:latin typeface="Times"/>
            </a:endParaRPr>
          </a:p>
          <a:p>
            <a:r>
              <a:rPr lang="en-US" b="1" dirty="0">
                <a:latin typeface="Times"/>
              </a:rPr>
              <a:t>Norwegian International Climate and Forest Initiative</a:t>
            </a:r>
            <a:r>
              <a:rPr lang="en-US" dirty="0">
                <a:latin typeface="Times"/>
              </a:rPr>
              <a:t>  (NICFI) provided US$1 billion for REDD in Brazil and US$500 million for REDD+ activities in Tanzania.  NICFI and Government of the United Kingdom contributed $200 million for the Congo Basin Forest. In 2010, Norway signed a Letter of Intent to provide Indonesia up to US$1 billion if good results occurred.</a:t>
            </a:r>
          </a:p>
          <a:p>
            <a:endParaRPr lang="en-US" dirty="0">
              <a:latin typeface="Times"/>
            </a:endParaRPr>
          </a:p>
          <a:p>
            <a:r>
              <a:rPr lang="en-US" dirty="0">
                <a:latin typeface="Times"/>
              </a:rPr>
              <a:t>The United States Government provided more than $1.5 billion in support for REDD+ and other sustainable landscape activities. It supported multilateral partnerships including the FCPF, as well as global programs such as </a:t>
            </a:r>
            <a:r>
              <a:rPr lang="en-US" dirty="0" err="1">
                <a:latin typeface="Times"/>
              </a:rPr>
              <a:t>SilvaCarbon</a:t>
            </a:r>
            <a:r>
              <a:rPr lang="en-US" dirty="0">
                <a:latin typeface="Times"/>
              </a:rPr>
              <a:t>, which provides support to REDD+ countries on measuring and monitoring forests and forest-related emissions. The USG also provides regional and bilateral support to countries implementing REDD+.</a:t>
            </a:r>
          </a:p>
          <a:p>
            <a:endParaRPr lang="en-US" b="1" dirty="0">
              <a:latin typeface="Times"/>
            </a:endParaRPr>
          </a:p>
          <a:p>
            <a:r>
              <a:rPr lang="en-US" b="1" dirty="0">
                <a:latin typeface="Times"/>
              </a:rPr>
              <a:t>ITTO</a:t>
            </a:r>
            <a:r>
              <a:rPr lang="en-US" dirty="0">
                <a:latin typeface="Times"/>
              </a:rPr>
              <a:t> The </a:t>
            </a:r>
            <a:r>
              <a:rPr lang="en-US" dirty="0">
                <a:latin typeface="Times"/>
                <a:hlinkClick r:id="rId7" tooltip="International Tropical Timber Organization"/>
              </a:rPr>
              <a:t>International Tropical Timber Organization</a:t>
            </a:r>
            <a:r>
              <a:rPr lang="en-US" dirty="0">
                <a:latin typeface="Times"/>
              </a:rPr>
              <a:t> (ITTO) with initial funding of US$3.5 million from Norway. </a:t>
            </a:r>
          </a:p>
          <a:p>
            <a:endParaRPr lang="en-US" dirty="0">
              <a:latin typeface="Times"/>
            </a:endParaRPr>
          </a:p>
          <a:p>
            <a:r>
              <a:rPr lang="en-US" dirty="0">
                <a:latin typeface="Times"/>
              </a:rPr>
              <a:t>Government of Finland and FAO signed a US$17 million partnership agreement in 2009 to provide tools and methods for multi-purpose forest inventories, REDD+ monitoring and climate change adaptation in five pilot countries: Ecuador, Peru, Tanzania, Viet Nam and Zambia</a:t>
            </a:r>
          </a:p>
          <a:p>
            <a:endParaRPr lang="en-US" b="1" dirty="0">
              <a:latin typeface="Times"/>
            </a:endParaRPr>
          </a:p>
          <a:p>
            <a:r>
              <a:rPr lang="en-US" b="1" dirty="0">
                <a:latin typeface="Times"/>
              </a:rPr>
              <a:t>Australia</a:t>
            </a:r>
            <a:r>
              <a:rPr lang="en-US" dirty="0">
                <a:latin typeface="Times"/>
              </a:rPr>
              <a:t> </a:t>
            </a:r>
            <a:r>
              <a:rPr lang="en-US" dirty="0" err="1">
                <a:latin typeface="Times"/>
              </a:rPr>
              <a:t>Australia</a:t>
            </a:r>
            <a:r>
              <a:rPr lang="en-US" dirty="0">
                <a:latin typeface="Times"/>
              </a:rPr>
              <a:t> established a A$200 million International Forest Carbon Initiative, focused on developing REDD+ activities in Indonesia and Papua New Guinea.</a:t>
            </a:r>
            <a:endParaRPr lang="en-US" baseline="30000" dirty="0">
              <a:latin typeface="Times"/>
            </a:endParaRPr>
          </a:p>
          <a:p>
            <a:endParaRPr lang="en-US" baseline="30000" dirty="0">
              <a:latin typeface="Times"/>
            </a:endParaRPr>
          </a:p>
          <a:p>
            <a:r>
              <a:rPr lang="en-US" b="1" dirty="0">
                <a:latin typeface="Times"/>
              </a:rPr>
              <a:t>Interim REDD+ Partnership. </a:t>
            </a:r>
            <a:r>
              <a:rPr lang="en-US" dirty="0">
                <a:latin typeface="Times"/>
              </a:rPr>
              <a:t> In 2010, national governments of developing and developed countries created for early action and fast start finance for REDD+ actions.</a:t>
            </a:r>
          </a:p>
          <a:p>
            <a:endParaRPr lang="en-US" dirty="0"/>
          </a:p>
        </p:txBody>
      </p:sp>
      <p:sp>
        <p:nvSpPr>
          <p:cNvPr id="4" name="Slide Number Placeholder 3"/>
          <p:cNvSpPr>
            <a:spLocks noGrp="1"/>
          </p:cNvSpPr>
          <p:nvPr>
            <p:ph type="sldNum" sz="quarter" idx="10"/>
          </p:nvPr>
        </p:nvSpPr>
        <p:spPr/>
        <p:txBody>
          <a:bodyPr/>
          <a:lstStyle/>
          <a:p>
            <a:pPr>
              <a:defRPr/>
            </a:pPr>
            <a:fld id="{7A18B958-F88F-4AE9-B0CE-F25EB7CCA671}" type="slidenum">
              <a:rPr lang="en-US" smtClean="0"/>
              <a:pPr>
                <a:defRPr/>
              </a:pPr>
              <a:t>34</a:t>
            </a:fld>
            <a:endParaRPr lang="en-US"/>
          </a:p>
        </p:txBody>
      </p:sp>
    </p:spTree>
    <p:extLst>
      <p:ext uri="{BB962C8B-B14F-4D97-AF65-F5344CB8AC3E}">
        <p14:creationId xmlns:p14="http://schemas.microsoft.com/office/powerpoint/2010/main" val="1239843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3</a:t>
            </a:fld>
            <a:endParaRPr lang="en-US"/>
          </a:p>
        </p:txBody>
      </p:sp>
    </p:spTree>
    <p:extLst>
      <p:ext uri="{BB962C8B-B14F-4D97-AF65-F5344CB8AC3E}">
        <p14:creationId xmlns:p14="http://schemas.microsoft.com/office/powerpoint/2010/main" val="28101799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fld id="{824A558B-E4E9-A94A-B9C1-029E46A76ABA}" type="slidenum">
              <a:rPr lang="en-US" smtClean="0"/>
              <a:t>35</a:t>
            </a:fld>
            <a:endParaRPr lang="en-US"/>
          </a:p>
        </p:txBody>
      </p:sp>
    </p:spTree>
    <p:extLst>
      <p:ext uri="{BB962C8B-B14F-4D97-AF65-F5344CB8AC3E}">
        <p14:creationId xmlns:p14="http://schemas.microsoft.com/office/powerpoint/2010/main" val="2835713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pPr>
              <a:defRPr/>
            </a:pPr>
            <a:fld id="{7A18B958-F88F-4AE9-B0CE-F25EB7CCA671}" type="slidenum">
              <a:rPr lang="en-US" smtClean="0"/>
              <a:pPr>
                <a:defRPr/>
              </a:pPr>
              <a:t>36</a:t>
            </a:fld>
            <a:endParaRPr lang="en-US"/>
          </a:p>
        </p:txBody>
      </p:sp>
    </p:spTree>
    <p:extLst>
      <p:ext uri="{BB962C8B-B14F-4D97-AF65-F5344CB8AC3E}">
        <p14:creationId xmlns:p14="http://schemas.microsoft.com/office/powerpoint/2010/main" val="33015837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https://assets.rockefellerfoundation.org/app/uploads/20170706180732/Redd-Acceleration-Fund.pdf</a:t>
            </a:r>
          </a:p>
        </p:txBody>
      </p:sp>
      <p:sp>
        <p:nvSpPr>
          <p:cNvPr id="4" name="Slide Number Placeholder 3"/>
          <p:cNvSpPr>
            <a:spLocks noGrp="1"/>
          </p:cNvSpPr>
          <p:nvPr>
            <p:ph type="sldNum" sz="quarter" idx="10"/>
          </p:nvPr>
        </p:nvSpPr>
        <p:spPr/>
        <p:txBody>
          <a:bodyPr/>
          <a:lstStyle/>
          <a:p>
            <a:pPr>
              <a:defRPr/>
            </a:pPr>
            <a:fld id="{7A18B958-F88F-4AE9-B0CE-F25EB7CCA671}" type="slidenum">
              <a:rPr lang="en-US" smtClean="0"/>
              <a:pPr>
                <a:defRPr/>
              </a:pPr>
              <a:t>37</a:t>
            </a:fld>
            <a:endParaRPr lang="en-US"/>
          </a:p>
        </p:txBody>
      </p:sp>
    </p:spTree>
    <p:extLst>
      <p:ext uri="{BB962C8B-B14F-4D97-AF65-F5344CB8AC3E}">
        <p14:creationId xmlns:p14="http://schemas.microsoft.com/office/powerpoint/2010/main" val="22081687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4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762" name="Google Shape;762;p42:notes"/>
          <p:cNvSpPr txBox="1">
            <a:spLocks noGrp="1"/>
          </p:cNvSpPr>
          <p:nvPr>
            <p:ph type="body" idx="1"/>
          </p:nvPr>
        </p:nvSpPr>
        <p:spPr>
          <a:xfrm>
            <a:off x="701040" y="4473892"/>
            <a:ext cx="5608320" cy="3660458"/>
          </a:xfrm>
          <a:prstGeom prst="rect">
            <a:avLst/>
          </a:prstGeom>
          <a:noFill/>
          <a:ln w="9525" cap="flat" cmpd="sng">
            <a:solidFill>
              <a:srgbClr val="000000"/>
            </a:solidFill>
            <a:prstDash val="solid"/>
            <a:miter lim="8000"/>
            <a:headEnd type="none" w="sm" len="sm"/>
            <a:tailEnd type="none" w="sm" len="sm"/>
          </a:ln>
        </p:spPr>
        <p:txBody>
          <a:bodyPr spcFirstLastPara="1" wrap="square" lIns="93162" tIns="46568" rIns="93162" bIns="46568" anchor="t" anchorCtr="0">
            <a:noAutofit/>
          </a:bodyPr>
          <a:lstStyle/>
          <a:p>
            <a:endParaRPr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04244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75" y="334963"/>
            <a:ext cx="5043488" cy="2836862"/>
          </a:xfrm>
        </p:spPr>
      </p:sp>
      <p:sp>
        <p:nvSpPr>
          <p:cNvPr id="3" name="Notes Placeholder 2"/>
          <p:cNvSpPr>
            <a:spLocks noGrp="1"/>
          </p:cNvSpPr>
          <p:nvPr>
            <p:ph type="body" idx="1"/>
          </p:nvPr>
        </p:nvSpPr>
        <p:spPr/>
        <p:txBody>
          <a:bodyPr/>
          <a:lstStyle/>
          <a:p>
            <a:r>
              <a:rPr lang="en-US" dirty="0"/>
              <a:t>Some of the practical aspects of implementing these MRV systems are exemplified by the various U.S. government agencies involved in supporting an</a:t>
            </a:r>
            <a:r>
              <a:rPr lang="en-US" baseline="0" dirty="0"/>
              <a:t> effort known as SilvaCarbon.  This is a flagship program under U.S. fast start financing for REDD+, as committed under the Copenhagen Accord that we discussed yesterday.  This is a whole of government initiative involving USAID as the lead agency, and technical expertise from the U.S. State Department, U.S. Geological Survey, U.S. Forest Service, National Aeronautical and Space Administration (NASA), U.S. Environmental Protection Agency (EPA), National Oceanographic and Atmospheric Administration (NOAA), and the Smithsonian Institution, along with universities, non-profit organizations, and industry.  SilvaCarbon aims to: (1) enhance capacity worldwide to understand, monitor, and manage forest and terrestrial carbon; (2) partner with developing countries and others to identify, test, and disseminate good practices, and cost effective, accurate technologies and methodologies; and (3) coordinate and utilize the substantial assets of the U.S., including data and analyses, technology, and technical expertise.</a:t>
            </a:r>
          </a:p>
          <a:p>
            <a:endParaRPr lang="en-US" baseline="0" dirty="0"/>
          </a:p>
          <a:p>
            <a:r>
              <a:rPr lang="en-US" baseline="0" dirty="0"/>
              <a:t>USAID recently awarded a task order for the global Forest Carbon, Markets, and Climate (FCMC) initiative that will provide technical and logistical assistance to USAID and partner countries on implementing the USG REDD+ Strategy, including support to national REDD+ Readiness in selected countries.  We have mentioned the U.S. Forest Service a few times already.  Some specific examples of the kinds of support they are providing are listed here.</a:t>
            </a:r>
          </a:p>
          <a:p>
            <a:endParaRPr lang="en-US" baseline="0" dirty="0"/>
          </a:p>
          <a:p>
            <a:r>
              <a:rPr lang="en-US" baseline="0" dirty="0"/>
              <a:t>In addition to these USG examples, a large number of research institutions and others are working on ways to lower the costs and increase the accuracy of conducting carbon stock assessments in tropical forests.  Satellite imagery is a relatively mature technology that has demonstrated its usefulness in monitoring land-use and land-use changes over time.  On a per-hectare basis, it is one of the most cost effective ways to track the hectares of forest land in a country, region, or even globally.  A disadvantage is that because the satellites are operating at high altitudes, they are less accurate in determining tree heights, understory species, or other aspects necessary to track carbon stocks per hectare.  </a:t>
            </a:r>
          </a:p>
          <a:p>
            <a:endParaRPr lang="en-US" baseline="0" dirty="0"/>
          </a:p>
          <a:p>
            <a:pPr fontAlgn="t"/>
            <a:r>
              <a:rPr lang="en-US" baseline="0" dirty="0"/>
              <a:t>Light Detection and Ranging, or LIDAR, is an optical remote sensing tool that is one of the several emerging technologies which holds promise for addressing this shortcoming of satellite imagery.  LIDAR works similarly to radar, but uses light waves from lasers.  It is used widely to produce digital elevation models of the earth, where high resolution provides very accurate mapping of subtle changes in the surface. </a:t>
            </a:r>
            <a:r>
              <a:rPr lang="en-US" dirty="0">
                <a:effectLst/>
              </a:rPr>
              <a:t>LIDAR has also found some applications in forestry that are pertinent to our discussion. LIDAR makes it possible</a:t>
            </a:r>
            <a:r>
              <a:rPr lang="en-US" baseline="0" dirty="0">
                <a:effectLst/>
              </a:rPr>
              <a:t> to determine how tall a tree is, as well as its biomass and leaf area.  These measurements can then be used to calculate carbon stocks per hectare.  Some limitations of LIDAR for this purpose are </a:t>
            </a:r>
            <a:r>
              <a:rPr lang="en-US" dirty="0"/>
              <a:t>the high cost of collecting data (it requires aircraft flying about 700 meters above the surface, and they can collect data only on a path 300 meters wide) and a steep learning curve understanding its use.  For example, calibrating the data with ground observations to validate and verify accuracy.</a:t>
            </a:r>
          </a:p>
          <a:p>
            <a:r>
              <a:rPr lang="en-US" dirty="0"/>
              <a:t/>
            </a:r>
            <a:br>
              <a:rPr lang="en-US" dirty="0"/>
            </a:br>
            <a:r>
              <a:rPr lang="en-US" dirty="0"/>
              <a:t>As we have mentioned several times already, the trade-off between cost and accuracy is a constant in MRV systems.  We can think of it as a continuum.  On one end of the spectrum we have highly accurate, very precise data that are very expensive to collect.  On the other end of the spectrum are low quality data obtained at relatively low cost.  Decisions about where along this spectrum is optimal for a given set of country circumstances can have important consequences in terms of the “quality” of carbon credits potentially available for trade in an eventual market.</a:t>
            </a:r>
            <a:endParaRPr lang="en-US" baseline="0" dirty="0"/>
          </a:p>
        </p:txBody>
      </p:sp>
      <p:sp>
        <p:nvSpPr>
          <p:cNvPr id="4" name="Slide Number Placeholder 3"/>
          <p:cNvSpPr>
            <a:spLocks noGrp="1"/>
          </p:cNvSpPr>
          <p:nvPr>
            <p:ph type="sldNum" sz="quarter" idx="10"/>
          </p:nvPr>
        </p:nvSpPr>
        <p:spPr/>
        <p:txBody>
          <a:bodyPr/>
          <a:lstStyle/>
          <a:p>
            <a:pPr>
              <a:defRPr/>
            </a:pPr>
            <a:fld id="{F58BF916-7D35-41E7-81FE-15BC9D751DEF}" type="slidenum">
              <a:rPr lang="en-US" smtClean="0">
                <a:solidFill>
                  <a:prstClr val="black"/>
                </a:solidFill>
              </a:rPr>
              <a:pPr>
                <a:defRPr/>
              </a:pPr>
              <a:t>41</a:t>
            </a:fld>
            <a:endParaRPr lang="en-US" dirty="0">
              <a:solidFill>
                <a:prstClr val="black"/>
              </a:solidFill>
            </a:endParaRPr>
          </a:p>
        </p:txBody>
      </p:sp>
    </p:spTree>
    <p:extLst>
      <p:ext uri="{BB962C8B-B14F-4D97-AF65-F5344CB8AC3E}">
        <p14:creationId xmlns:p14="http://schemas.microsoft.com/office/powerpoint/2010/main" val="26459683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43fda89dcd_0_43:notes"/>
          <p:cNvSpPr txBox="1">
            <a:spLocks noGrp="1"/>
          </p:cNvSpPr>
          <p:nvPr>
            <p:ph type="body" idx="1"/>
          </p:nvPr>
        </p:nvSpPr>
        <p:spPr>
          <a:xfrm>
            <a:off x="723435" y="4595838"/>
            <a:ext cx="5787475" cy="3760074"/>
          </a:xfrm>
          <a:prstGeom prst="rect">
            <a:avLst/>
          </a:prstGeom>
          <a:noFill/>
          <a:ln>
            <a:noFill/>
          </a:ln>
        </p:spPr>
        <p:txBody>
          <a:bodyPr spcFirstLastPara="1" wrap="square" lIns="95673" tIns="47797" rIns="95673" bIns="47797" anchor="t" anchorCtr="0">
            <a:noAutofit/>
          </a:bodyPr>
          <a:lstStyle/>
          <a:p>
            <a:pPr>
              <a:buClr>
                <a:srgbClr val="000000"/>
              </a:buClr>
              <a:buSzPts val="1400"/>
            </a:pPr>
            <a:endParaRPr>
              <a:solidFill>
                <a:schemeClr val="dk1"/>
              </a:solidFill>
              <a:latin typeface="Calibri"/>
              <a:ea typeface="Calibri"/>
              <a:cs typeface="Calibri"/>
              <a:sym typeface="Calibri"/>
            </a:endParaRPr>
          </a:p>
        </p:txBody>
      </p:sp>
      <p:sp>
        <p:nvSpPr>
          <p:cNvPr id="300" name="Google Shape;300;g43fda89dcd_0_43:notes"/>
          <p:cNvSpPr>
            <a:spLocks noGrp="1" noRot="1" noChangeAspect="1"/>
          </p:cNvSpPr>
          <p:nvPr>
            <p:ph type="sldImg" idx="2"/>
          </p:nvPr>
        </p:nvSpPr>
        <p:spPr>
          <a:xfrm>
            <a:off x="750888" y="1193800"/>
            <a:ext cx="5732462" cy="3224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398483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450c12bc84_0_2:notes"/>
          <p:cNvSpPr txBox="1">
            <a:spLocks noGrp="1"/>
          </p:cNvSpPr>
          <p:nvPr>
            <p:ph type="body" idx="1"/>
          </p:nvPr>
        </p:nvSpPr>
        <p:spPr>
          <a:xfrm>
            <a:off x="723435" y="4536152"/>
            <a:ext cx="5787475" cy="4297719"/>
          </a:xfrm>
          <a:prstGeom prst="rect">
            <a:avLst/>
          </a:prstGeom>
          <a:noFill/>
          <a:ln>
            <a:noFill/>
          </a:ln>
        </p:spPr>
        <p:txBody>
          <a:bodyPr spcFirstLastPara="1" wrap="square" lIns="95883" tIns="47928" rIns="95883" bIns="47928" anchor="t" anchorCtr="0">
            <a:noAutofit/>
          </a:bodyPr>
          <a:lstStyle/>
          <a:p>
            <a:pPr>
              <a:lnSpc>
                <a:spcPct val="80000"/>
              </a:lnSpc>
              <a:buClr>
                <a:srgbClr val="000000"/>
              </a:buClr>
              <a:buSzPts val="1100"/>
            </a:pPr>
            <a:endParaRPr sz="300">
              <a:solidFill>
                <a:schemeClr val="dk1"/>
              </a:solidFill>
              <a:latin typeface="Calibri"/>
              <a:ea typeface="Calibri"/>
              <a:cs typeface="Calibri"/>
              <a:sym typeface="Calibri"/>
            </a:endParaRPr>
          </a:p>
        </p:txBody>
      </p:sp>
      <p:sp>
        <p:nvSpPr>
          <p:cNvPr id="322" name="Google Shape;322;g450c12bc84_0_2:notes"/>
          <p:cNvSpPr>
            <a:spLocks noGrp="1" noRot="1" noChangeAspect="1"/>
          </p:cNvSpPr>
          <p:nvPr>
            <p:ph type="sldImg" idx="2"/>
          </p:nvPr>
        </p:nvSpPr>
        <p:spPr>
          <a:xfrm>
            <a:off x="433388" y="715963"/>
            <a:ext cx="6367462" cy="35814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886670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45</a:t>
            </a:fld>
            <a:endParaRPr lang="en-US"/>
          </a:p>
        </p:txBody>
      </p:sp>
    </p:spTree>
    <p:extLst>
      <p:ext uri="{BB962C8B-B14F-4D97-AF65-F5344CB8AC3E}">
        <p14:creationId xmlns:p14="http://schemas.microsoft.com/office/powerpoint/2010/main" val="2634771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A18B958-F88F-4AE9-B0CE-F25EB7CCA671}" type="slidenum">
              <a:rPr lang="en-US" smtClean="0"/>
              <a:pPr>
                <a:defRPr/>
              </a:pPr>
              <a:t>46</a:t>
            </a:fld>
            <a:endParaRPr lang="en-US"/>
          </a:p>
        </p:txBody>
      </p:sp>
    </p:spTree>
    <p:extLst>
      <p:ext uri="{BB962C8B-B14F-4D97-AF65-F5344CB8AC3E}">
        <p14:creationId xmlns:p14="http://schemas.microsoft.com/office/powerpoint/2010/main" val="29218226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A18B958-F88F-4AE9-B0CE-F25EB7CCA671}" type="slidenum">
              <a:rPr lang="en-US" smtClean="0"/>
              <a:pPr>
                <a:defRPr/>
              </a:pPr>
              <a:t>47</a:t>
            </a:fld>
            <a:endParaRPr lang="en-US"/>
          </a:p>
        </p:txBody>
      </p:sp>
    </p:spTree>
    <p:extLst>
      <p:ext uri="{BB962C8B-B14F-4D97-AF65-F5344CB8AC3E}">
        <p14:creationId xmlns:p14="http://schemas.microsoft.com/office/powerpoint/2010/main" val="3158299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75" y="334963"/>
            <a:ext cx="5043488" cy="2836862"/>
          </a:xfrm>
        </p:spPr>
      </p:sp>
      <p:sp>
        <p:nvSpPr>
          <p:cNvPr id="3" name="Notes Placeholder 2"/>
          <p:cNvSpPr>
            <a:spLocks noGrp="1"/>
          </p:cNvSpPr>
          <p:nvPr>
            <p:ph type="body" idx="1"/>
          </p:nvPr>
        </p:nvSpPr>
        <p:spPr/>
        <p:txBody>
          <a:bodyPr/>
          <a:lstStyle/>
          <a:p>
            <a:endParaRPr lang="en-US" dirty="0"/>
          </a:p>
          <a:p>
            <a:r>
              <a:rPr lang="en-US" dirty="0"/>
              <a:t>ALTERNATE:</a:t>
            </a:r>
            <a:r>
              <a:rPr lang="en-US" baseline="0" dirty="0"/>
              <a:t> </a:t>
            </a:r>
          </a:p>
          <a:p>
            <a:r>
              <a:rPr lang="en-US" dirty="0"/>
              <a:t>What does REDD Readiness mean?  How do we know when a country is “ready” for</a:t>
            </a:r>
            <a:r>
              <a:rPr lang="en-US" baseline="0" dirty="0"/>
              <a:t> REDD?  For those countries where we see pilot projects generating carbon offset credits from avoided deforestation, or from carbon sequestration, are they not by definition ready for REDD, since they are already doing it?  Let us try to answer those questions, both because REDD Readiness can be confusing and because that is a key focus of most Sustainable Landscapes programming for now.</a:t>
            </a:r>
          </a:p>
          <a:p>
            <a:endParaRPr lang="en-US" baseline="0" dirty="0"/>
          </a:p>
          <a:p>
            <a:r>
              <a:rPr lang="en-US" baseline="0" dirty="0"/>
              <a:t>From the perspective of the international negotiators, those pilot projects have been very useful in highlighting that REDD cannot be developed completely at that scale.  Leakage is a challenge.  Also, the drivers of deforestation cannot always be addressed by individual projects.  So the UN-REDD Programme, the Forest Carbon Partnership Facility, and others have identified several elements of national REDD Readiness that each country should have in place able to participate in REDD at different scales.</a:t>
            </a:r>
          </a:p>
          <a:p>
            <a:endParaRPr lang="en-US" baseline="0" dirty="0"/>
          </a:p>
          <a:p>
            <a:pPr marL="239657" indent="-239657">
              <a:buAutoNum type="arabicPeriod"/>
            </a:pPr>
            <a:r>
              <a:rPr lang="en-US" baseline="0" dirty="0"/>
              <a:t>That the country has developed a National REDD+ Strategy</a:t>
            </a:r>
          </a:p>
          <a:p>
            <a:pPr marL="239657" indent="-239657">
              <a:buAutoNum type="arabicPeriod"/>
            </a:pPr>
            <a:r>
              <a:rPr lang="en-US" baseline="0" dirty="0"/>
              <a:t>That a legal infrastructure has been established and clarified</a:t>
            </a:r>
          </a:p>
          <a:p>
            <a:pPr marL="239657" indent="-239657">
              <a:buAutoNum type="arabicPeriod"/>
            </a:pPr>
            <a:r>
              <a:rPr lang="en-US" baseline="0" dirty="0"/>
              <a:t>That a social and financial infrastructure has been put in place</a:t>
            </a:r>
          </a:p>
          <a:p>
            <a:pPr marL="239657" indent="-239657">
              <a:buAutoNum type="arabicPeriod"/>
            </a:pPr>
            <a:r>
              <a:rPr lang="en-US" baseline="0" dirty="0"/>
              <a:t>That a system for monitoring, reporting, and verification exists</a:t>
            </a:r>
          </a:p>
          <a:p>
            <a:endParaRPr lang="en-US" baseline="0" dirty="0"/>
          </a:p>
        </p:txBody>
      </p:sp>
      <p:sp>
        <p:nvSpPr>
          <p:cNvPr id="4" name="Slide Number Placeholder 3"/>
          <p:cNvSpPr>
            <a:spLocks noGrp="1"/>
          </p:cNvSpPr>
          <p:nvPr>
            <p:ph type="sldNum" sz="quarter" idx="10"/>
          </p:nvPr>
        </p:nvSpPr>
        <p:spPr/>
        <p:txBody>
          <a:bodyPr/>
          <a:lstStyle/>
          <a:p>
            <a:pPr>
              <a:defRPr/>
            </a:pPr>
            <a:fld id="{F58BF916-7D35-41E7-81FE-15BC9D751DEF}"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6313781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Forest definition for</a:t>
            </a:r>
            <a:r>
              <a:rPr lang="en-US" baseline="0" dirty="0"/>
              <a:t> UNFCCC reporting) uses patch size, height at maturity, and canopy cover. Woodlands and bush count as forest.</a:t>
            </a:r>
          </a:p>
          <a:p>
            <a:endParaRPr lang="en-US" dirty="0">
              <a:latin typeface="Times"/>
            </a:endParaRPr>
          </a:p>
          <a:p>
            <a:pPr defTabSz="931774" eaLnBrk="0" fontAlgn="base" hangingPunct="0">
              <a:spcBef>
                <a:spcPct val="30000"/>
              </a:spcBef>
              <a:spcAft>
                <a:spcPct val="0"/>
              </a:spcAft>
              <a:defRPr/>
            </a:pPr>
            <a:r>
              <a:rPr lang="en-US" dirty="0"/>
              <a:t>https://www.unredd.net/about/what-is-redd-plus.html</a:t>
            </a:r>
          </a:p>
          <a:p>
            <a:endParaRPr lang="en-US" dirty="0"/>
          </a:p>
          <a:p>
            <a:r>
              <a:rPr lang="en-US" dirty="0"/>
              <a:t>IPCC</a:t>
            </a:r>
            <a:r>
              <a:rPr lang="en-US" baseline="0" dirty="0"/>
              <a:t> 2014</a:t>
            </a:r>
            <a:endParaRPr lang="en-US" dirty="0"/>
          </a:p>
        </p:txBody>
      </p:sp>
      <p:sp>
        <p:nvSpPr>
          <p:cNvPr id="4" name="Slide Number Placeholder 3"/>
          <p:cNvSpPr>
            <a:spLocks noGrp="1"/>
          </p:cNvSpPr>
          <p:nvPr>
            <p:ph type="sldNum" sz="quarter" idx="10"/>
          </p:nvPr>
        </p:nvSpPr>
        <p:spPr/>
        <p:txBody>
          <a:bodyPr/>
          <a:lstStyle/>
          <a:p>
            <a:fld id="{A73D71D2-56C1-4AD5-9828-111676D71268}" type="slidenum">
              <a:rPr lang="en-US" smtClean="0"/>
              <a:pPr/>
              <a:t>51</a:t>
            </a:fld>
            <a:endParaRPr lang="en-US" dirty="0"/>
          </a:p>
        </p:txBody>
      </p:sp>
    </p:spTree>
    <p:extLst>
      <p:ext uri="{BB962C8B-B14F-4D97-AF65-F5344CB8AC3E}">
        <p14:creationId xmlns:p14="http://schemas.microsoft.com/office/powerpoint/2010/main" val="29262838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Hydrofluorocarbons, perfluorocarbons, sulfur hexafluoride, and nitrogen trifluoride are synthetic, powerful greenhouse gases that are emitted from industrial processes.</a:t>
            </a:r>
            <a:endParaRPr lang="en-US" sz="1400" dirty="0"/>
          </a:p>
          <a:p>
            <a:endParaRPr lang="en-US" dirty="0"/>
          </a:p>
        </p:txBody>
      </p:sp>
      <p:sp>
        <p:nvSpPr>
          <p:cNvPr id="4" name="Slide Number Placeholder 3"/>
          <p:cNvSpPr>
            <a:spLocks noGrp="1"/>
          </p:cNvSpPr>
          <p:nvPr>
            <p:ph type="sldNum" sz="quarter" idx="5"/>
          </p:nvPr>
        </p:nvSpPr>
        <p:spPr/>
        <p:txBody>
          <a:bodyPr/>
          <a:lstStyle/>
          <a:p>
            <a:pPr>
              <a:defRPr/>
            </a:pPr>
            <a:fld id="{7A18B958-F88F-4AE9-B0CE-F25EB7CCA671}" type="slidenum">
              <a:rPr lang="en-US" smtClean="0"/>
              <a:pPr>
                <a:defRPr/>
              </a:pPr>
              <a:t>52</a:t>
            </a:fld>
            <a:endParaRPr lang="en-US"/>
          </a:p>
        </p:txBody>
      </p:sp>
    </p:spTree>
    <p:extLst>
      <p:ext uri="{BB962C8B-B14F-4D97-AF65-F5344CB8AC3E}">
        <p14:creationId xmlns:p14="http://schemas.microsoft.com/office/powerpoint/2010/main" val="20999726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Frame this as a question for the class – answer is “all of the above”</a:t>
            </a:r>
          </a:p>
          <a:p>
            <a:endParaRPr lang="en-US" sz="1000" dirty="0"/>
          </a:p>
          <a:p>
            <a:r>
              <a:rPr lang="en-US" sz="1000" dirty="0"/>
              <a:t>No single definition exists for Low Emission Development Strategies, or LEDS, either. For the purposes of this training, a LEDS is “</a:t>
            </a:r>
            <a:r>
              <a:rPr lang="en-US" sz="1000" i="1" dirty="0"/>
              <a:t>a strategic economic development and environmental planning framework that articulates actionable programs and policies to put a country on a climate-resilient development path while working toward long-term measurable GHG emission reductions.”</a:t>
            </a:r>
            <a:r>
              <a:rPr lang="en-US" sz="1000" dirty="0"/>
              <a:t> </a:t>
            </a:r>
          </a:p>
          <a:p>
            <a:endParaRPr lang="en-US" sz="1000" dirty="0"/>
          </a:p>
          <a:p>
            <a:pPr defTabSz="958735">
              <a:defRPr/>
            </a:pPr>
            <a:r>
              <a:rPr lang="en-US" sz="1000" dirty="0"/>
              <a:t>One way to state it simply is to say that a LEDS outlines </a:t>
            </a:r>
            <a:r>
              <a:rPr lang="en-US" sz="1000" u="sng" dirty="0"/>
              <a:t>how</a:t>
            </a:r>
            <a:r>
              <a:rPr lang="en-US" sz="1000" dirty="0"/>
              <a:t> you bend the emissions curve.</a:t>
            </a:r>
          </a:p>
          <a:p>
            <a:r>
              <a:rPr lang="en-US" sz="1000" dirty="0"/>
              <a:t> </a:t>
            </a:r>
          </a:p>
          <a:p>
            <a:pPr defTabSz="937913">
              <a:defRPr/>
            </a:pPr>
            <a:r>
              <a:rPr lang="en-US" sz="1000" dirty="0"/>
              <a:t>Do note the word “actionable,” one of such qualities, which means that LEDS are not just a planning exercise but also include implementation and financing.</a:t>
            </a:r>
          </a:p>
          <a:p>
            <a:pPr defTabSz="937913">
              <a:defRPr/>
            </a:pPr>
            <a:endParaRPr lang="en-US" sz="1000" dirty="0"/>
          </a:p>
          <a:p>
            <a:r>
              <a:rPr lang="en-US" sz="1000" dirty="0"/>
              <a:t>There is also no one-size-fits all LEDS, as LEDS reflect a country’s unique circumstances and build on existing frameworks and country progress in addressing climate change. However, LEDS do have common essential qualities, as we will discuss later.</a:t>
            </a:r>
          </a:p>
          <a:p>
            <a:r>
              <a:rPr lang="en-US" sz="1000" dirty="0"/>
              <a:t> </a:t>
            </a:r>
          </a:p>
        </p:txBody>
      </p:sp>
      <p:sp>
        <p:nvSpPr>
          <p:cNvPr id="4" name="Footer Placeholder 3"/>
          <p:cNvSpPr>
            <a:spLocks noGrp="1"/>
          </p:cNvSpPr>
          <p:nvPr>
            <p:ph type="ftr" sz="quarter" idx="10"/>
          </p:nvPr>
        </p:nvSpPr>
        <p:spPr/>
        <p:txBody>
          <a:bodyPr/>
          <a:lstStyle/>
          <a:p>
            <a:pPr>
              <a:defRPr/>
            </a:pPr>
            <a:r>
              <a:rPr lang="en-US">
                <a:solidFill>
                  <a:prstClr val="black"/>
                </a:solidFill>
              </a:rPr>
              <a:t>Climate Science</a:t>
            </a:r>
          </a:p>
        </p:txBody>
      </p:sp>
      <p:sp>
        <p:nvSpPr>
          <p:cNvPr id="5" name="Slide Number Placeholder 4"/>
          <p:cNvSpPr>
            <a:spLocks noGrp="1"/>
          </p:cNvSpPr>
          <p:nvPr>
            <p:ph type="sldNum" sz="quarter" idx="11"/>
          </p:nvPr>
        </p:nvSpPr>
        <p:spPr/>
        <p:txBody>
          <a:bodyPr/>
          <a:lstStyle/>
          <a:p>
            <a:pPr>
              <a:defRPr/>
            </a:pPr>
            <a:fld id="{9B8651A4-CC3C-42DE-9E2F-FC52947C97AE}" type="slidenum">
              <a:rPr lang="en-US" smtClean="0">
                <a:solidFill>
                  <a:prstClr val="black"/>
                </a:solidFill>
              </a:rPr>
              <a:pPr>
                <a:defRPr/>
              </a:pPr>
              <a:t>53</a:t>
            </a:fld>
            <a:endParaRPr lang="en-US" dirty="0">
              <a:solidFill>
                <a:prstClr val="black"/>
              </a:solidFill>
            </a:endParaRPr>
          </a:p>
        </p:txBody>
      </p:sp>
    </p:spTree>
    <p:extLst>
      <p:ext uri="{BB962C8B-B14F-4D97-AF65-F5344CB8AC3E}">
        <p14:creationId xmlns:p14="http://schemas.microsoft.com/office/powerpoint/2010/main" val="13137044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AFOLU = agriculture forestry and</a:t>
            </a:r>
            <a:r>
              <a:rPr lang="en-US" baseline="0" dirty="0"/>
              <a:t> other land use.</a:t>
            </a:r>
            <a:endParaRPr lang="en-US" dirty="0"/>
          </a:p>
          <a:p>
            <a:endParaRPr lang="en-US" dirty="0"/>
          </a:p>
          <a:p>
            <a:r>
              <a:rPr lang="en-US" dirty="0"/>
              <a:t>Poor country</a:t>
            </a:r>
            <a:r>
              <a:rPr lang="en-US" baseline="0" dirty="0"/>
              <a:t> emissions are mostly land emissions. Higher income developing countries still have land emissions, but have much larger fossil fuel emissions so land emissions are a modest percent of their national inventories.</a:t>
            </a:r>
            <a:endParaRPr lang="en-US" dirty="0"/>
          </a:p>
        </p:txBody>
      </p:sp>
      <p:sp>
        <p:nvSpPr>
          <p:cNvPr id="4" name="Slide Number Placeholder 3"/>
          <p:cNvSpPr>
            <a:spLocks noGrp="1"/>
          </p:cNvSpPr>
          <p:nvPr>
            <p:ph type="sldNum" sz="quarter" idx="10"/>
          </p:nvPr>
        </p:nvSpPr>
        <p:spPr/>
        <p:txBody>
          <a:bodyPr/>
          <a:lstStyle/>
          <a:p>
            <a:pPr>
              <a:defRPr/>
            </a:pPr>
            <a:fld id="{7A18B958-F88F-4AE9-B0CE-F25EB7CCA671}" type="slidenum">
              <a:rPr lang="en-US" smtClean="0"/>
              <a:pPr>
                <a:defRPr/>
              </a:pPr>
              <a:t>54</a:t>
            </a:fld>
            <a:endParaRPr lang="en-US"/>
          </a:p>
        </p:txBody>
      </p:sp>
    </p:spTree>
    <p:extLst>
      <p:ext uri="{BB962C8B-B14F-4D97-AF65-F5344CB8AC3E}">
        <p14:creationId xmlns:p14="http://schemas.microsoft.com/office/powerpoint/2010/main" val="9959624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IPCC 2014.</a:t>
            </a:r>
          </a:p>
        </p:txBody>
      </p:sp>
      <p:sp>
        <p:nvSpPr>
          <p:cNvPr id="4" name="Slide Number Placeholder 3"/>
          <p:cNvSpPr>
            <a:spLocks noGrp="1"/>
          </p:cNvSpPr>
          <p:nvPr>
            <p:ph type="sldNum" sz="quarter" idx="10"/>
          </p:nvPr>
        </p:nvSpPr>
        <p:spPr/>
        <p:txBody>
          <a:bodyPr/>
          <a:lstStyle/>
          <a:p>
            <a:pPr>
              <a:defRPr/>
            </a:pPr>
            <a:fld id="{7A18B958-F88F-4AE9-B0CE-F25EB7CCA671}" type="slidenum">
              <a:rPr lang="en-US" smtClean="0"/>
              <a:pPr>
                <a:defRPr/>
              </a:pPr>
              <a:t>55</a:t>
            </a:fld>
            <a:endParaRPr lang="en-US"/>
          </a:p>
        </p:txBody>
      </p:sp>
    </p:spTree>
    <p:extLst>
      <p:ext uri="{BB962C8B-B14F-4D97-AF65-F5344CB8AC3E}">
        <p14:creationId xmlns:p14="http://schemas.microsoft.com/office/powerpoint/2010/main" val="26613664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IPCC 2014. Chapter 11</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7A18B958-F88F-4AE9-B0CE-F25EB7CCA671}" type="slidenum">
              <a:rPr lang="en-US" smtClean="0"/>
              <a:pPr>
                <a:defRPr/>
              </a:pPr>
              <a:t>56</a:t>
            </a:fld>
            <a:endParaRPr lang="en-US"/>
          </a:p>
        </p:txBody>
      </p:sp>
    </p:spTree>
    <p:extLst>
      <p:ext uri="{BB962C8B-B14F-4D97-AF65-F5344CB8AC3E}">
        <p14:creationId xmlns:p14="http://schemas.microsoft.com/office/powerpoint/2010/main" val="26668643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xmlns="" id="{5B2A4436-2BC9-4287-9CC1-3CDDF8EFF325}"/>
              </a:ext>
            </a:extLst>
          </p:cNvPr>
          <p:cNvSpPr txBox="1">
            <a:spLocks noChangeArrowheads="1"/>
          </p:cNvSpPr>
          <p:nvPr/>
        </p:nvSpPr>
        <p:spPr bwMode="auto">
          <a:xfrm>
            <a:off x="1622778" y="1023249"/>
            <a:ext cx="4697942" cy="350551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177" tIns="46589" rIns="93177" bIns="46589" anchor="ctr"/>
          <a:lstStyle/>
          <a:p>
            <a:endParaRPr lang="en-US"/>
          </a:p>
        </p:txBody>
      </p:sp>
      <p:sp>
        <p:nvSpPr>
          <p:cNvPr id="4098" name="Text Box 2">
            <a:extLst>
              <a:ext uri="{FF2B5EF4-FFF2-40B4-BE49-F238E27FC236}">
                <a16:creationId xmlns:a16="http://schemas.microsoft.com/office/drawing/2014/main" xmlns="" id="{067E4C9F-CE9A-4467-BDE9-D6F15B4F5DD7}"/>
              </a:ext>
            </a:extLst>
          </p:cNvPr>
          <p:cNvSpPr txBox="1">
            <a:spLocks noGrp="1" noChangeArrowheads="1"/>
          </p:cNvSpPr>
          <p:nvPr>
            <p:ph type="body"/>
          </p:nvPr>
        </p:nvSpPr>
        <p:spPr bwMode="auto">
          <a:xfrm>
            <a:off x="1212216" y="4867699"/>
            <a:ext cx="5527181" cy="38896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7354" indent="-87354">
              <a:lnSpc>
                <a:spcPct val="93000"/>
              </a:lnSpc>
              <a:spcBef>
                <a:spcPct val="0"/>
              </a:spcBef>
              <a:buSzPct val="45000"/>
              <a:tabLst>
                <a:tab pos="737654" algn="l"/>
                <a:tab pos="1475308" algn="l"/>
                <a:tab pos="2212962" algn="l"/>
                <a:tab pos="2950616" algn="l"/>
                <a:tab pos="3688271" algn="l"/>
                <a:tab pos="4425925" algn="l"/>
                <a:tab pos="5163579" algn="l"/>
              </a:tabLst>
            </a:pPr>
            <a:r>
              <a:rPr lang="en-GB" altLang="en-US">
                <a:latin typeface="Arial" panose="020B0604020202020204" pitchFamily="34" charset="0"/>
                <a:cs typeface="msgothic" charset="0"/>
              </a:rPr>
              <a:t>Climate mitigation potential of 20 natural pathways. We estimate maximum climate mitigation potential with safeguards for reference year 2030. Light gray portions of bars represent cost-effective mitigation levels assuming a global ambition to hold warming to &lt;2 °C (&lt;100 USD MgCO</a:t>
            </a:r>
            <a:r>
              <a:rPr lang="en-GB" altLang="en-US" baseline="-33000">
                <a:latin typeface="Arial" panose="020B0604020202020204" pitchFamily="34" charset="0"/>
                <a:cs typeface="msgothic" charset="0"/>
              </a:rPr>
              <a:t>2</a:t>
            </a:r>
            <a:r>
              <a:rPr lang="en-GB" altLang="en-US">
                <a:latin typeface="Arial" panose="020B0604020202020204" pitchFamily="34" charset="0"/>
                <a:cs typeface="msgothic" charset="0"/>
              </a:rPr>
              <a:t>e</a:t>
            </a:r>
            <a:r>
              <a:rPr lang="en-GB" altLang="en-US" baseline="33000">
                <a:latin typeface="Arial" panose="020B0604020202020204" pitchFamily="34" charset="0"/>
                <a:cs typeface="msgothic" charset="0"/>
              </a:rPr>
              <a:t>−1</a:t>
            </a:r>
            <a:r>
              <a:rPr lang="en-GB" altLang="en-US">
                <a:latin typeface="Arial" panose="020B0604020202020204" pitchFamily="34" charset="0"/>
                <a:cs typeface="msgothic" charset="0"/>
              </a:rPr>
              <a:t> y</a:t>
            </a:r>
            <a:r>
              <a:rPr lang="en-GB" altLang="en-US" baseline="33000">
                <a:latin typeface="Arial" panose="020B0604020202020204" pitchFamily="34" charset="0"/>
                <a:cs typeface="msgothic" charset="0"/>
              </a:rPr>
              <a:t>−1</a:t>
            </a:r>
            <a:r>
              <a:rPr lang="en-GB" altLang="en-US">
                <a:latin typeface="Arial" panose="020B0604020202020204" pitchFamily="34" charset="0"/>
                <a:cs typeface="msgothic" charset="0"/>
              </a:rPr>
              <a:t>). Dark gray portions of bars indicate low cost (&lt;10 USD MgCO</a:t>
            </a:r>
            <a:r>
              <a:rPr lang="en-GB" altLang="en-US" baseline="-33000">
                <a:latin typeface="Arial" panose="020B0604020202020204" pitchFamily="34" charset="0"/>
                <a:cs typeface="msgothic" charset="0"/>
              </a:rPr>
              <a:t>2</a:t>
            </a:r>
            <a:r>
              <a:rPr lang="en-GB" altLang="en-US">
                <a:latin typeface="Arial" panose="020B0604020202020204" pitchFamily="34" charset="0"/>
                <a:cs typeface="msgothic" charset="0"/>
              </a:rPr>
              <a:t>e</a:t>
            </a:r>
            <a:r>
              <a:rPr lang="en-GB" altLang="en-US" baseline="33000">
                <a:latin typeface="Arial" panose="020B0604020202020204" pitchFamily="34" charset="0"/>
                <a:cs typeface="msgothic" charset="0"/>
              </a:rPr>
              <a:t>−1</a:t>
            </a:r>
            <a:r>
              <a:rPr lang="en-GB" altLang="en-US">
                <a:latin typeface="Arial" panose="020B0604020202020204" pitchFamily="34" charset="0"/>
                <a:cs typeface="msgothic" charset="0"/>
              </a:rPr>
              <a:t> y</a:t>
            </a:r>
            <a:r>
              <a:rPr lang="en-GB" altLang="en-US" baseline="33000">
                <a:latin typeface="Arial" panose="020B0604020202020204" pitchFamily="34" charset="0"/>
                <a:cs typeface="msgothic" charset="0"/>
              </a:rPr>
              <a:t>−1</a:t>
            </a:r>
            <a:r>
              <a:rPr lang="en-GB" altLang="en-US">
                <a:latin typeface="Arial" panose="020B0604020202020204" pitchFamily="34" charset="0"/>
                <a:cs typeface="msgothic" charset="0"/>
              </a:rPr>
              <a:t>) portions of &lt;2 °C levels. Wider error bars indicate empirical estimates of 95% confidence intervals, while narrower error bars indicate estimates derived from expert elicitation. Ecosystem service benefits linked with each pathway are indicated by colored bars for biodiversity, water (filtration and flood control), soil (enrichment), and air (filtration). Asterisks indicate truncated error bars. See </a:t>
            </a:r>
            <a:r>
              <a:rPr lang="en-GB" altLang="en-US" i="1">
                <a:latin typeface="Arial" panose="020B0604020202020204" pitchFamily="34" charset="0"/>
                <a:cs typeface="msgothic" charset="0"/>
              </a:rPr>
              <a:t>SI Appendix</a:t>
            </a:r>
            <a:r>
              <a:rPr lang="en-GB" altLang="en-US">
                <a:latin typeface="Arial" panose="020B0604020202020204" pitchFamily="34" charset="0"/>
                <a:cs typeface="msgothic" charset="0"/>
              </a:rPr>
              <a:t>, Tables S1, S2, S4, and S5 for detailed findings and sources.</a:t>
            </a:r>
          </a:p>
        </p:txBody>
      </p:sp>
    </p:spTree>
    <p:extLst>
      <p:ext uri="{BB962C8B-B14F-4D97-AF65-F5344CB8AC3E}">
        <p14:creationId xmlns:p14="http://schemas.microsoft.com/office/powerpoint/2010/main" val="20365430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A18B958-F88F-4AE9-B0CE-F25EB7CCA671}" type="slidenum">
              <a:rPr lang="en-US" smtClean="0"/>
              <a:pPr>
                <a:defRPr/>
              </a:pPr>
              <a:t>60</a:t>
            </a:fld>
            <a:endParaRPr lang="en-US"/>
          </a:p>
        </p:txBody>
      </p:sp>
    </p:spTree>
    <p:extLst>
      <p:ext uri="{BB962C8B-B14F-4D97-AF65-F5344CB8AC3E}">
        <p14:creationId xmlns:p14="http://schemas.microsoft.com/office/powerpoint/2010/main" val="31997363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dirty="0"/>
              <a:t>Source:  </a:t>
            </a:r>
            <a:r>
              <a:rPr lang="en-US" dirty="0" err="1"/>
              <a:t>Tembo</a:t>
            </a:r>
            <a:r>
              <a:rPr lang="en-US" dirty="0"/>
              <a:t> 2018</a:t>
            </a:r>
          </a:p>
          <a:p>
            <a:endParaRPr lang="en-US" dirty="0"/>
          </a:p>
        </p:txBody>
      </p:sp>
      <p:sp>
        <p:nvSpPr>
          <p:cNvPr id="4" name="Slide Number Placeholder 3"/>
          <p:cNvSpPr>
            <a:spLocks noGrp="1"/>
          </p:cNvSpPr>
          <p:nvPr>
            <p:ph type="sldNum" sz="quarter" idx="10"/>
          </p:nvPr>
        </p:nvSpPr>
        <p:spPr/>
        <p:txBody>
          <a:bodyPr/>
          <a:lstStyle/>
          <a:p>
            <a:pPr>
              <a:defRPr/>
            </a:pPr>
            <a:fld id="{7A18B958-F88F-4AE9-B0CE-F25EB7CCA671}" type="slidenum">
              <a:rPr lang="en-US" smtClean="0"/>
              <a:pPr>
                <a:defRPr/>
              </a:pPr>
              <a:t>61</a:t>
            </a:fld>
            <a:endParaRPr lang="en-US"/>
          </a:p>
        </p:txBody>
      </p:sp>
    </p:spTree>
    <p:extLst>
      <p:ext uri="{BB962C8B-B14F-4D97-AF65-F5344CB8AC3E}">
        <p14:creationId xmlns:p14="http://schemas.microsoft.com/office/powerpoint/2010/main" val="23693874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dirty="0"/>
              <a:t>Source:  </a:t>
            </a:r>
            <a:r>
              <a:rPr lang="en-US" dirty="0" err="1"/>
              <a:t>Tembo</a:t>
            </a:r>
            <a:r>
              <a:rPr lang="en-US" dirty="0"/>
              <a:t> 2018</a:t>
            </a:r>
          </a:p>
          <a:p>
            <a:endParaRPr lang="en-US" dirty="0"/>
          </a:p>
        </p:txBody>
      </p:sp>
      <p:sp>
        <p:nvSpPr>
          <p:cNvPr id="4" name="Slide Number Placeholder 3"/>
          <p:cNvSpPr>
            <a:spLocks noGrp="1"/>
          </p:cNvSpPr>
          <p:nvPr>
            <p:ph type="sldNum" sz="quarter" idx="10"/>
          </p:nvPr>
        </p:nvSpPr>
        <p:spPr/>
        <p:txBody>
          <a:bodyPr/>
          <a:lstStyle/>
          <a:p>
            <a:pPr>
              <a:defRPr/>
            </a:pPr>
            <a:fld id="{7A18B958-F88F-4AE9-B0CE-F25EB7CCA671}" type="slidenum">
              <a:rPr lang="en-US" smtClean="0"/>
              <a:pPr>
                <a:defRPr/>
              </a:pPr>
              <a:t>62</a:t>
            </a:fld>
            <a:endParaRPr lang="en-US"/>
          </a:p>
        </p:txBody>
      </p:sp>
    </p:spTree>
    <p:extLst>
      <p:ext uri="{BB962C8B-B14F-4D97-AF65-F5344CB8AC3E}">
        <p14:creationId xmlns:p14="http://schemas.microsoft.com/office/powerpoint/2010/main" val="3564647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Times"/>
                <a:hlinkClick r:id="rId3"/>
              </a:rPr>
              <a:t>NOTE: Verra also has the Jurisdictional and Nested REDD standard.</a:t>
            </a:r>
            <a:r>
              <a:rPr lang="en-US" baseline="0" dirty="0">
                <a:solidFill>
                  <a:schemeClr val="tx1"/>
                </a:solidFill>
                <a:latin typeface="Times"/>
                <a:hlinkClick r:id="rId3"/>
              </a:rPr>
              <a:t> </a:t>
            </a:r>
          </a:p>
          <a:p>
            <a:endParaRPr lang="en-US" baseline="0" dirty="0">
              <a:solidFill>
                <a:schemeClr val="tx1"/>
              </a:solidFill>
              <a:latin typeface="Times"/>
              <a:hlinkClick r:id="rId3"/>
            </a:endParaRPr>
          </a:p>
          <a:p>
            <a:r>
              <a:rPr lang="en-US" baseline="0" dirty="0">
                <a:solidFill>
                  <a:schemeClr val="tx1"/>
                </a:solidFill>
                <a:latin typeface="Times"/>
                <a:hlinkClick r:id="rId3"/>
              </a:rPr>
              <a:t>Jurisdictional REDD+ is now supported by FCPF, GCF, most </a:t>
            </a:r>
            <a:r>
              <a:rPr lang="en-US" baseline="0" dirty="0" err="1">
                <a:solidFill>
                  <a:schemeClr val="tx1"/>
                </a:solidFill>
                <a:latin typeface="Times"/>
                <a:hlinkClick r:id="rId3"/>
              </a:rPr>
              <a:t>bilaterals</a:t>
            </a:r>
            <a:r>
              <a:rPr lang="en-US" baseline="0" dirty="0">
                <a:solidFill>
                  <a:schemeClr val="tx1"/>
                </a:solidFill>
                <a:latin typeface="Times"/>
                <a:hlinkClick r:id="rId3"/>
              </a:rPr>
              <a:t>… It may be national OR subnational (one level down from national) in scale. </a:t>
            </a:r>
          </a:p>
          <a:p>
            <a:endParaRPr lang="en-US" baseline="0" dirty="0">
              <a:solidFill>
                <a:schemeClr val="tx1"/>
              </a:solidFill>
              <a:latin typeface="Times"/>
              <a:hlinkClick r:id="rId3"/>
            </a:endParaRPr>
          </a:p>
          <a:p>
            <a:r>
              <a:rPr lang="en-US" baseline="0" dirty="0">
                <a:solidFill>
                  <a:schemeClr val="tx1"/>
                </a:solidFill>
                <a:latin typeface="Times"/>
                <a:hlinkClick r:id="rId3"/>
              </a:rPr>
              <a:t>Many think nesting also requires some coordination of strategies, safeguards, etc. </a:t>
            </a:r>
            <a:endParaRPr lang="en-US" dirty="0">
              <a:solidFill>
                <a:schemeClr val="tx1"/>
              </a:solidFill>
              <a:latin typeface="Times"/>
              <a:hlinkClick r:id="rId3"/>
            </a:endParaRPr>
          </a:p>
          <a:p>
            <a:endParaRPr lang="en-US" dirty="0">
              <a:latin typeface="Times"/>
              <a:hlinkClick r:id="rId3"/>
            </a:endParaRPr>
          </a:p>
          <a:p>
            <a:endParaRPr lang="en-US" dirty="0">
              <a:latin typeface="Times"/>
              <a:hlinkClick r:id="rId3"/>
            </a:endParaRPr>
          </a:p>
          <a:p>
            <a:r>
              <a:rPr lang="en-US" dirty="0">
                <a:latin typeface="Times"/>
                <a:hlinkClick r:id="rId3"/>
              </a:rPr>
              <a:t>The Climate, Community &amp; Biodiversity Alliance: CCBA</a:t>
            </a:r>
          </a:p>
          <a:p>
            <a:r>
              <a:rPr lang="en-US" dirty="0">
                <a:latin typeface="Times"/>
                <a:hlinkClick r:id="rId3"/>
              </a:rPr>
              <a:t>www.climate-standards.org/</a:t>
            </a:r>
          </a:p>
          <a:p>
            <a:endParaRPr lang="en-US" dirty="0">
              <a:latin typeface="Times"/>
            </a:endParaRPr>
          </a:p>
          <a:p>
            <a:r>
              <a:rPr lang="en-US" dirty="0">
                <a:latin typeface="Times"/>
              </a:rPr>
              <a:t/>
            </a:r>
            <a:br>
              <a:rPr lang="en-US" dirty="0">
                <a:latin typeface="Times"/>
              </a:rPr>
            </a:br>
            <a:r>
              <a:rPr lang="en-US" dirty="0">
                <a:latin typeface="Times"/>
                <a:hlinkClick r:id="rId4"/>
              </a:rPr>
              <a:t>Verified Carbon Standard</a:t>
            </a:r>
          </a:p>
          <a:p>
            <a:r>
              <a:rPr lang="en-US" dirty="0">
                <a:latin typeface="Times"/>
                <a:hlinkClick r:id="rId4"/>
              </a:rPr>
              <a:t>https://verra.org/</a:t>
            </a:r>
          </a:p>
          <a:p>
            <a:r>
              <a:rPr lang="en-US" dirty="0">
                <a:latin typeface="Times"/>
              </a:rPr>
              <a:t/>
            </a:r>
            <a:br>
              <a:rPr lang="en-US" dirty="0">
                <a:latin typeface="Times"/>
              </a:rPr>
            </a:br>
            <a:endParaRPr lang="en-US" dirty="0"/>
          </a:p>
        </p:txBody>
      </p:sp>
      <p:sp>
        <p:nvSpPr>
          <p:cNvPr id="4" name="Slide Number Placeholder 3"/>
          <p:cNvSpPr>
            <a:spLocks noGrp="1"/>
          </p:cNvSpPr>
          <p:nvPr>
            <p:ph type="sldNum" sz="quarter" idx="10"/>
          </p:nvPr>
        </p:nvSpPr>
        <p:spPr/>
        <p:txBody>
          <a:bodyPr/>
          <a:lstStyle/>
          <a:p>
            <a:pPr>
              <a:defRPr/>
            </a:pPr>
            <a:fld id="{7A18B958-F88F-4AE9-B0CE-F25EB7CCA671}" type="slidenum">
              <a:rPr lang="en-US" smtClean="0"/>
              <a:pPr>
                <a:defRPr/>
              </a:pPr>
              <a:t>5</a:t>
            </a:fld>
            <a:endParaRPr lang="en-US"/>
          </a:p>
        </p:txBody>
      </p:sp>
    </p:spTree>
    <p:extLst>
      <p:ext uri="{BB962C8B-B14F-4D97-AF65-F5344CB8AC3E}">
        <p14:creationId xmlns:p14="http://schemas.microsoft.com/office/powerpoint/2010/main" val="8841958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Tembo</a:t>
            </a:r>
            <a:r>
              <a:rPr lang="en-US" dirty="0"/>
              <a:t> 2018</a:t>
            </a:r>
          </a:p>
          <a:p>
            <a:endParaRPr lang="en-US" dirty="0"/>
          </a:p>
          <a:p>
            <a:r>
              <a:rPr lang="en-US" dirty="0"/>
              <a:t>$5 million activity</a:t>
            </a:r>
            <a:r>
              <a:rPr lang="en-US" baseline="0" dirty="0"/>
              <a:t> in year 4 of 5</a:t>
            </a:r>
            <a:endParaRPr lang="en-US" dirty="0"/>
          </a:p>
        </p:txBody>
      </p:sp>
      <p:sp>
        <p:nvSpPr>
          <p:cNvPr id="4" name="Slide Number Placeholder 3"/>
          <p:cNvSpPr>
            <a:spLocks noGrp="1"/>
          </p:cNvSpPr>
          <p:nvPr>
            <p:ph type="sldNum" sz="quarter" idx="10"/>
          </p:nvPr>
        </p:nvSpPr>
        <p:spPr/>
        <p:txBody>
          <a:bodyPr/>
          <a:lstStyle/>
          <a:p>
            <a:pPr>
              <a:defRPr/>
            </a:pPr>
            <a:fld id="{7A18B958-F88F-4AE9-B0CE-F25EB7CCA671}" type="slidenum">
              <a:rPr lang="en-US" smtClean="0"/>
              <a:pPr>
                <a:defRPr/>
              </a:pPr>
              <a:t>63</a:t>
            </a:fld>
            <a:endParaRPr lang="en-US"/>
          </a:p>
        </p:txBody>
      </p:sp>
    </p:spTree>
    <p:extLst>
      <p:ext uri="{BB962C8B-B14F-4D97-AF65-F5344CB8AC3E}">
        <p14:creationId xmlns:p14="http://schemas.microsoft.com/office/powerpoint/2010/main" val="2596352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u="sng" baseline="0" dirty="0"/>
          </a:p>
        </p:txBody>
      </p:sp>
      <p:sp>
        <p:nvSpPr>
          <p:cNvPr id="4" name="Slide Number Placeholder 3"/>
          <p:cNvSpPr>
            <a:spLocks noGrp="1"/>
          </p:cNvSpPr>
          <p:nvPr>
            <p:ph type="sldNum" sz="quarter" idx="10"/>
          </p:nvPr>
        </p:nvSpPr>
        <p:spPr/>
        <p:txBody>
          <a:bodyPr/>
          <a:lstStyle/>
          <a:p>
            <a:pPr>
              <a:defRPr/>
            </a:pPr>
            <a:fld id="{7A18B958-F88F-4AE9-B0CE-F25EB7CCA671}" type="slidenum">
              <a:rPr lang="en-US" smtClean="0"/>
              <a:pPr>
                <a:defRPr/>
              </a:pPr>
              <a:t>7</a:t>
            </a:fld>
            <a:endParaRPr lang="en-US"/>
          </a:p>
        </p:txBody>
      </p:sp>
    </p:spTree>
    <p:extLst>
      <p:ext uri="{BB962C8B-B14F-4D97-AF65-F5344CB8AC3E}">
        <p14:creationId xmlns:p14="http://schemas.microsoft.com/office/powerpoint/2010/main" val="3791583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A18B958-F88F-4AE9-B0CE-F25EB7CCA671}" type="slidenum">
              <a:rPr lang="en-US" smtClean="0"/>
              <a:pPr>
                <a:defRPr/>
              </a:pPr>
              <a:t>8</a:t>
            </a:fld>
            <a:endParaRPr lang="en-US"/>
          </a:p>
        </p:txBody>
      </p:sp>
    </p:spTree>
    <p:extLst>
      <p:ext uri="{BB962C8B-B14F-4D97-AF65-F5344CB8AC3E}">
        <p14:creationId xmlns:p14="http://schemas.microsoft.com/office/powerpoint/2010/main" val="4007070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The Sustainable Landscapes in 2018 is not what it was in 2010—the entire global landscape has changed</a:t>
            </a:r>
          </a:p>
          <a:p>
            <a:endParaRPr lang="en-US" dirty="0"/>
          </a:p>
          <a:p>
            <a:r>
              <a:rPr lang="en-US" dirty="0"/>
              <a:t>Voluntary market</a:t>
            </a:r>
            <a:r>
              <a:rPr lang="en-US" baseline="0" dirty="0"/>
              <a:t> experienced record lows with prices for carbon varying wildly depending on type of project; demand growing? </a:t>
            </a:r>
          </a:p>
          <a:p>
            <a:r>
              <a:rPr lang="en-US" baseline="0" dirty="0"/>
              <a:t>“Quality and Charisma Sell?” </a:t>
            </a:r>
          </a:p>
          <a:p>
            <a:r>
              <a:rPr lang="en-US" baseline="0" dirty="0"/>
              <a:t>Some countries and companies are very committed to setting and meeting ambitious GHG targets post-Paris—Colombia, Netherlands</a:t>
            </a:r>
          </a:p>
          <a:p>
            <a:r>
              <a:rPr lang="en-US" baseline="0" dirty="0"/>
              <a:t>Aviation Industry </a:t>
            </a:r>
            <a:r>
              <a:rPr lang="en-US" dirty="0"/>
              <a:t>CORSEA markets – will know by 20xx?</a:t>
            </a:r>
            <a:endParaRPr lang="en-US" dirty="0">
              <a:effectLst/>
            </a:endParaRPr>
          </a:p>
          <a:p>
            <a:r>
              <a:rPr lang="en-US" dirty="0"/>
              <a:t>Sustainable supply chain movement—Tropical</a:t>
            </a:r>
            <a:r>
              <a:rPr lang="en-US" baseline="0" dirty="0"/>
              <a:t> Forest Alliance 2020 is what we are most familiar with but has a thousand faces</a:t>
            </a:r>
            <a:endParaRPr lang="en-US" dirty="0">
              <a:effectLst/>
            </a:endParaRPr>
          </a:p>
          <a:p>
            <a:r>
              <a:rPr lang="en-US" dirty="0"/>
              <a:t>Interest in reforestation/afforestation growing – India, Ethiopia, (how many NDCs mention R/A?)</a:t>
            </a:r>
            <a:r>
              <a:rPr lang="en-US" baseline="0" dirty="0"/>
              <a:t>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9B82D1DD-4FDC-4AFD-9E9E-388005F8B0E1}" type="slidenum">
              <a:rPr lang="en-US" smtClean="0"/>
              <a:t>9</a:t>
            </a:fld>
            <a:endParaRPr lang="en-US"/>
          </a:p>
        </p:txBody>
      </p:sp>
    </p:spTree>
    <p:extLst>
      <p:ext uri="{BB962C8B-B14F-4D97-AF65-F5344CB8AC3E}">
        <p14:creationId xmlns:p14="http://schemas.microsoft.com/office/powerpoint/2010/main" val="3541903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fld id="{824A558B-E4E9-A94A-B9C1-029E46A76ABA}" type="slidenum">
              <a:rPr lang="en-US" smtClean="0"/>
              <a:t>10</a:t>
            </a:fld>
            <a:endParaRPr lang="en-US"/>
          </a:p>
        </p:txBody>
      </p:sp>
    </p:spTree>
    <p:extLst>
      <p:ext uri="{BB962C8B-B14F-4D97-AF65-F5344CB8AC3E}">
        <p14:creationId xmlns:p14="http://schemas.microsoft.com/office/powerpoint/2010/main" val="3211990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7" name="Picture Placeholder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2400" y="114299"/>
            <a:ext cx="8839200" cy="4916495"/>
          </a:xfrm>
          <a:prstGeom prst="rect">
            <a:avLst/>
          </a:prstGeom>
          <a:solidFill>
            <a:srgbClr val="CFCDC9"/>
          </a:solidFill>
        </p:spPr>
      </p:pic>
      <p:sp>
        <p:nvSpPr>
          <p:cNvPr id="11" name="Slide Number Placeholder 5"/>
          <p:cNvSpPr>
            <a:spLocks noGrp="1"/>
          </p:cNvSpPr>
          <p:nvPr>
            <p:ph type="sldNum" sz="quarter" idx="4"/>
          </p:nvPr>
        </p:nvSpPr>
        <p:spPr>
          <a:xfrm>
            <a:off x="6858000" y="4844535"/>
            <a:ext cx="2133600" cy="230832"/>
          </a:xfrm>
          <a:prstGeom prst="rect">
            <a:avLst/>
          </a:prstGeom>
        </p:spPr>
        <p:txBody>
          <a:bodyPr vert="horz" lIns="91440" tIns="45720" rIns="91440" bIns="45720" rtlCol="0" anchor="ctr">
            <a:spAutoFit/>
          </a:bodyPr>
          <a:lstStyle>
            <a:lvl1pPr algn="r">
              <a:defRPr sz="9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0200"/>
            <a:ext cx="5486400" cy="1200150"/>
          </a:xfrm>
          <a:effectLst>
            <a:outerShdw blurRad="254000" dir="2700000" algn="tl" rotWithShape="0">
              <a:srgbClr val="000000">
                <a:alpha val="20000"/>
              </a:srgbClr>
            </a:outerShdw>
          </a:effectLst>
        </p:spPr>
        <p:txBody>
          <a:bodyPr anchor="b" anchorCtr="0">
            <a:normAutofit/>
          </a:bodyPr>
          <a:lstStyle>
            <a:lvl1pPr>
              <a:defRPr sz="32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086100"/>
            <a:ext cx="3429000" cy="120015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62000" y="291465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870567" y="1050666"/>
            <a:ext cx="205740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5" name="Picture 14" descr="USAID_Logo_White_v0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3805" y="514350"/>
            <a:ext cx="1895357" cy="533400"/>
          </a:xfrm>
          <a:prstGeom prst="rect">
            <a:avLst/>
          </a:prstGeom>
          <a:effectLst>
            <a:outerShdw blurRad="254000" dir="2700000" algn="tl" rotWithShape="0">
              <a:srgbClr val="000000">
                <a:alpha val="20000"/>
              </a:srgbClr>
            </a:outerShdw>
          </a:effectLst>
        </p:spPr>
      </p:pic>
      <p:sp>
        <p:nvSpPr>
          <p:cNvPr id="18" name="Rounded Rectangle 17"/>
          <p:cNvSpPr/>
          <p:nvPr userDrawn="1"/>
        </p:nvSpPr>
        <p:spPr>
          <a:xfrm>
            <a:off x="5159633" y="2452332"/>
            <a:ext cx="3396734" cy="2739509"/>
          </a:xfrm>
          <a:prstGeom prst="roundRect">
            <a:avLst>
              <a:gd name="adj" fmla="val 4893"/>
            </a:avLst>
          </a:prstGeom>
          <a:solidFill>
            <a:schemeClr val="bg1">
              <a:alpha val="80000"/>
            </a:schemeClr>
          </a:solidFill>
          <a:ln w="6350">
            <a:solidFill>
              <a:srgbClr val="6C6463"/>
            </a:solidFill>
          </a:ln>
          <a:effectLst/>
        </p:spPr>
        <p:style>
          <a:lnRef idx="1">
            <a:schemeClr val="accent1"/>
          </a:lnRef>
          <a:fillRef idx="3">
            <a:schemeClr val="accent1"/>
          </a:fillRef>
          <a:effectRef idx="2">
            <a:schemeClr val="accent1"/>
          </a:effectRef>
          <a:fontRef idx="minor">
            <a:schemeClr val="lt1"/>
          </a:fontRef>
        </p:style>
        <p:txBody>
          <a:bodyPr wrap="square" lIns="91440" tIns="137160" rIns="182880" bIns="137160" rtlCol="0" anchor="ctr">
            <a:spAutoFit/>
          </a:bodyPr>
          <a:lstStyle/>
          <a:p>
            <a:pPr marL="58737" indent="0">
              <a:spcAft>
                <a:spcPts val="600"/>
              </a:spcAft>
              <a:buFontTx/>
              <a:buNone/>
            </a:pPr>
            <a:r>
              <a:rPr lang="en-US" sz="1000" dirty="0">
                <a:solidFill>
                  <a:schemeClr val="tx1"/>
                </a:solidFill>
              </a:rPr>
              <a:t>To change this cover photo: </a:t>
            </a:r>
          </a:p>
          <a:p>
            <a:pPr marL="171450" indent="-112713">
              <a:spcAft>
                <a:spcPts val="600"/>
              </a:spcAft>
              <a:buFont typeface="Arial"/>
              <a:buChar char="•"/>
            </a:pPr>
            <a:r>
              <a:rPr lang="en-US" sz="1000" dirty="0">
                <a:solidFill>
                  <a:schemeClr val="tx1"/>
                </a:solidFill>
              </a:rPr>
              <a:t>Click on View &gt; Slide Master.</a:t>
            </a:r>
          </a:p>
          <a:p>
            <a:pPr marL="171450" indent="-112713">
              <a:spcAft>
                <a:spcPts val="600"/>
              </a:spcAft>
              <a:buFont typeface="Arial"/>
              <a:buChar char="•"/>
            </a:pPr>
            <a:r>
              <a:rPr lang="en-US" sz="1000" dirty="0">
                <a:solidFill>
                  <a:schemeClr val="tx1"/>
                </a:solidFill>
              </a:rPr>
              <a:t>Right</a:t>
            </a:r>
            <a:r>
              <a:rPr lang="en-US" sz="1000" baseline="0" dirty="0">
                <a:solidFill>
                  <a:schemeClr val="tx1"/>
                </a:solidFill>
              </a:rPr>
              <a:t> c</a:t>
            </a:r>
            <a:r>
              <a:rPr lang="en-US" sz="1000" dirty="0">
                <a:solidFill>
                  <a:schemeClr val="tx1"/>
                </a:solidFill>
              </a:rPr>
              <a:t>lick on this photo</a:t>
            </a:r>
            <a:r>
              <a:rPr lang="en-US" sz="1000" baseline="0" dirty="0">
                <a:solidFill>
                  <a:schemeClr val="tx1"/>
                </a:solidFill>
              </a:rPr>
              <a:t> &gt; Change Picture… &gt; Choose a Picture &gt; Insert.</a:t>
            </a:r>
            <a:endParaRPr lang="en-US" sz="1000" dirty="0">
              <a:solidFill>
                <a:schemeClr val="tx1"/>
              </a:solidFill>
            </a:endParaRPr>
          </a:p>
          <a:p>
            <a:pPr marL="171450" indent="-112713">
              <a:spcAft>
                <a:spcPts val="600"/>
              </a:spcAft>
              <a:buFont typeface="Arial"/>
              <a:buChar char="•"/>
            </a:pPr>
            <a:r>
              <a:rPr lang="en-US" sz="1000" dirty="0">
                <a:solidFill>
                  <a:schemeClr val="tx1"/>
                </a:solidFill>
              </a:rP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p>
          <a:p>
            <a:pPr marL="171450" indent="-112713">
              <a:spcAft>
                <a:spcPts val="600"/>
              </a:spcAft>
              <a:buFont typeface="Arial"/>
              <a:buChar char="•"/>
            </a:pPr>
            <a:r>
              <a:rPr lang="en-US" sz="1000" dirty="0">
                <a:solidFill>
                  <a:schemeClr val="tx1"/>
                </a:solidFill>
              </a:rPr>
              <a:t>Add photo credit to the text box at top right of page.</a:t>
            </a:r>
          </a:p>
          <a:p>
            <a:pPr marL="171450" indent="-112713">
              <a:spcAft>
                <a:spcPts val="600"/>
              </a:spcAft>
              <a:buFont typeface="Arial"/>
              <a:buChar char="•"/>
            </a:pPr>
            <a:r>
              <a:rPr lang="en-US" sz="1000" dirty="0">
                <a:solidFill>
                  <a:schemeClr val="tx1"/>
                </a:solidFill>
              </a:rPr>
              <a:t>Delete this instruction text box.</a:t>
            </a:r>
          </a:p>
        </p:txBody>
      </p:sp>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00150"/>
            <a:ext cx="7772400" cy="3429000"/>
          </a:xfrm>
        </p:spPr>
        <p:txBody>
          <a:bodyPr/>
          <a:lstStyle/>
          <a:p>
            <a:pPr lvl="0"/>
            <a:r>
              <a:rPr lang="en-US"/>
              <a:t>Click to edit Master text styles</a:t>
            </a:r>
          </a:p>
          <a:p>
            <a:pPr lvl="1"/>
            <a:r>
              <a:rPr lang="en-US"/>
              <a:t>Second level</a:t>
            </a:r>
          </a:p>
        </p:txBody>
      </p:sp>
      <p:sp>
        <p:nvSpPr>
          <p:cNvPr id="10" name="Slide Number Placeholder 5"/>
          <p:cNvSpPr>
            <a:spLocks noGrp="1"/>
          </p:cNvSpPr>
          <p:nvPr>
            <p:ph type="sldNum" sz="quarter" idx="4"/>
          </p:nvPr>
        </p:nvSpPr>
        <p:spPr>
          <a:xfrm>
            <a:off x="6858000" y="4844535"/>
            <a:ext cx="2133600" cy="230832"/>
          </a:xfrm>
          <a:prstGeom prst="rect">
            <a:avLst/>
          </a:prstGeom>
        </p:spPr>
        <p:txBody>
          <a:bodyPr vert="horz" lIns="91440" tIns="45720" rIns="91440" bIns="45720" rtlCol="0" anchor="ctr">
            <a:spAutoFit/>
          </a:bodyPr>
          <a:lstStyle>
            <a:lvl1pPr algn="r">
              <a:defRPr sz="9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505480"/>
            <a:ext cx="7772400" cy="52322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69214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00150"/>
            <a:ext cx="3809696" cy="3429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200150"/>
            <a:ext cx="3810304" cy="3429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a:xfrm>
            <a:off x="6858000" y="4851394"/>
            <a:ext cx="2133600" cy="230832"/>
          </a:xfrm>
        </p:spPr>
        <p:txBody>
          <a:bodyPr/>
          <a:lstStyle>
            <a:lvl1pPr>
              <a:defRPr sz="900">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505480"/>
            <a:ext cx="7772400" cy="52322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47714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00150"/>
            <a:ext cx="2514296" cy="3429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00150"/>
            <a:ext cx="2514904" cy="3429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a:xfrm>
            <a:off x="6858000" y="4851393"/>
            <a:ext cx="2133600" cy="230832"/>
          </a:xfrm>
        </p:spPr>
        <p:txBody>
          <a:bodyPr/>
          <a:lstStyle>
            <a:lvl1pPr>
              <a:defRPr sz="900">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505480"/>
            <a:ext cx="7772400" cy="52322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200150"/>
            <a:ext cx="2514904" cy="3429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25405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White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71750"/>
            <a:ext cx="8839200" cy="2474762"/>
          </a:xfrm>
          <a:solidFill>
            <a:srgbClr val="CFCDC9"/>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00150"/>
            <a:ext cx="7772400" cy="120015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1" name="Slide Number Placeholder 5"/>
          <p:cNvSpPr>
            <a:spLocks noGrp="1"/>
          </p:cNvSpPr>
          <p:nvPr>
            <p:ph type="sldNum" sz="quarter" idx="4"/>
          </p:nvPr>
        </p:nvSpPr>
        <p:spPr>
          <a:xfrm>
            <a:off x="6858000" y="4844534"/>
            <a:ext cx="2133600" cy="230832"/>
          </a:xfrm>
          <a:prstGeom prst="rect">
            <a:avLst/>
          </a:prstGeom>
        </p:spPr>
        <p:txBody>
          <a:bodyPr vert="horz" lIns="91440" tIns="45720" rIns="91440" bIns="45720" rtlCol="0" anchor="ctr">
            <a:spAutoFit/>
          </a:bodyPr>
          <a:lstStyle>
            <a:lvl1pPr algn="r">
              <a:defRPr sz="9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505480"/>
            <a:ext cx="7772400" cy="52322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870567" y="3508116"/>
            <a:ext cx="20574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341460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14300"/>
            <a:ext cx="4419600" cy="4914900"/>
          </a:xfrm>
          <a:solidFill>
            <a:srgbClr val="CFCDC9"/>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1" name="Slide Number Placeholder 5"/>
          <p:cNvSpPr>
            <a:spLocks noGrp="1"/>
          </p:cNvSpPr>
          <p:nvPr>
            <p:ph type="sldNum" sz="quarter" idx="4"/>
          </p:nvPr>
        </p:nvSpPr>
        <p:spPr>
          <a:xfrm>
            <a:off x="6858000" y="4844534"/>
            <a:ext cx="2133600" cy="230832"/>
          </a:xfrm>
          <a:prstGeom prst="rect">
            <a:avLst/>
          </a:prstGeom>
        </p:spPr>
        <p:txBody>
          <a:bodyPr vert="horz" lIns="91440" tIns="45720" rIns="91440" bIns="45720" rtlCol="0" anchor="ctr">
            <a:spAutoFit/>
          </a:bodyPr>
          <a:lstStyle>
            <a:lvl1pPr algn="r">
              <a:defRPr sz="9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543051"/>
            <a:ext cx="3657600" cy="30860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394462"/>
            <a:ext cx="3657296" cy="954107"/>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870567" y="1050666"/>
            <a:ext cx="20574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262035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White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14300"/>
            <a:ext cx="4419600" cy="4914900"/>
          </a:xfrm>
          <a:solidFill>
            <a:srgbClr val="CFCDC9"/>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1" name="Slide Number Placeholder 5"/>
          <p:cNvSpPr>
            <a:spLocks noGrp="1"/>
          </p:cNvSpPr>
          <p:nvPr>
            <p:ph type="sldNum" sz="quarter" idx="4"/>
          </p:nvPr>
        </p:nvSpPr>
        <p:spPr>
          <a:xfrm>
            <a:off x="6858000" y="4844535"/>
            <a:ext cx="2133600" cy="230832"/>
          </a:xfrm>
          <a:prstGeom prst="rect">
            <a:avLst/>
          </a:prstGeom>
        </p:spPr>
        <p:txBody>
          <a:bodyPr vert="horz" lIns="91440" tIns="45720" rIns="91440" bIns="45720" rtlCol="0" anchor="ctr">
            <a:spAutoFit/>
          </a:bodyPr>
          <a:lstStyle>
            <a:lvl1pPr algn="r">
              <a:defRPr sz="9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50967" y="1050666"/>
            <a:ext cx="20574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09588"/>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22790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2400" y="95248"/>
            <a:ext cx="8839200" cy="4933952"/>
          </a:xfrm>
          <a:prstGeom prst="rect">
            <a:avLst/>
          </a:prstGeom>
        </p:spPr>
      </p:pic>
      <p:sp>
        <p:nvSpPr>
          <p:cNvPr id="5" name="Text Placeholder 4"/>
          <p:cNvSpPr>
            <a:spLocks noGrp="1"/>
          </p:cNvSpPr>
          <p:nvPr>
            <p:ph type="body" sz="quarter" idx="12" hasCustomPrompt="1"/>
          </p:nvPr>
        </p:nvSpPr>
        <p:spPr>
          <a:xfrm rot="16200000">
            <a:off x="7870567" y="1050666"/>
            <a:ext cx="20574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Slide Number Placeholder 5"/>
          <p:cNvSpPr>
            <a:spLocks noGrp="1"/>
          </p:cNvSpPr>
          <p:nvPr>
            <p:ph type="sldNum" sz="quarter" idx="4"/>
          </p:nvPr>
        </p:nvSpPr>
        <p:spPr>
          <a:xfrm>
            <a:off x="6858000" y="4844535"/>
            <a:ext cx="2133600" cy="230832"/>
          </a:xfrm>
          <a:prstGeom prst="rect">
            <a:avLst/>
          </a:prstGeom>
        </p:spPr>
        <p:txBody>
          <a:bodyPr vert="horz" lIns="91440" tIns="45720" rIns="91440" bIns="45720" rtlCol="0" anchor="ctr">
            <a:spAutoFit/>
          </a:bodyPr>
          <a:lstStyle>
            <a:lvl1pPr algn="r">
              <a:defRPr sz="9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9" name="Picture 8" descr="USAID_Logo_White_v0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5800" y="4457700"/>
            <a:ext cx="1536970" cy="342900"/>
          </a:xfrm>
          <a:prstGeom prst="rect">
            <a:avLst/>
          </a:prstGeom>
        </p:spPr>
      </p:pic>
      <p:sp>
        <p:nvSpPr>
          <p:cNvPr id="16" name="Subtitle 2"/>
          <p:cNvSpPr>
            <a:spLocks noGrp="1"/>
          </p:cNvSpPr>
          <p:nvPr>
            <p:ph type="subTitle" idx="1" hasCustomPrompt="1"/>
          </p:nvPr>
        </p:nvSpPr>
        <p:spPr>
          <a:xfrm>
            <a:off x="685800" y="3086100"/>
            <a:ext cx="3429000" cy="120015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62000" y="291465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Full Blue">
    <p:bg>
      <p:bgPr>
        <a:solidFill>
          <a:srgbClr val="002F6C"/>
        </a:solidFill>
        <a:effectLst/>
      </p:bgPr>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6858000" y="4844534"/>
            <a:ext cx="2133600" cy="230832"/>
          </a:xfrm>
          <a:prstGeom prst="rect">
            <a:avLst/>
          </a:prstGeom>
        </p:spPr>
        <p:txBody>
          <a:bodyPr vert="horz" lIns="91440" tIns="45720" rIns="91440" bIns="45720" rtlCol="0" anchor="ctr">
            <a:spAutoFit/>
          </a:bodyPr>
          <a:lstStyle>
            <a:lvl1pPr algn="r">
              <a:defRPr sz="9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1600200"/>
            <a:ext cx="5486400" cy="120015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3086100"/>
            <a:ext cx="3429000" cy="120015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USAID_Logo_White_v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3805" y="514350"/>
            <a:ext cx="1895357" cy="533400"/>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489452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Divider - Full Blue">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620836"/>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5" name="Slide Number Placeholder 4"/>
          <p:cNvSpPr>
            <a:spLocks noGrp="1"/>
          </p:cNvSpPr>
          <p:nvPr>
            <p:ph type="sldNum" sz="quarter" idx="12"/>
          </p:nvPr>
        </p:nvSpPr>
        <p:spPr>
          <a:xfrm>
            <a:off x="6858000" y="4851393"/>
            <a:ext cx="2133600" cy="230832"/>
          </a:xfrm>
        </p:spPr>
        <p:txBody>
          <a:bodyPr/>
          <a:lstStyle>
            <a:lvl1pPr>
              <a:defRPr sz="900">
                <a:solidFill>
                  <a:srgbClr val="FFFFFF"/>
                </a:solidFill>
              </a:defRPr>
            </a:lvl1pPr>
          </a:lstStyle>
          <a:p>
            <a:fld id="{42782948-4DBE-204D-AB9E-B65E067054AE}" type="slidenum">
              <a:rPr lang="en-US" smtClean="0"/>
              <a:pPr/>
              <a:t>‹#›</a:t>
            </a:fld>
            <a:endParaRPr lang="en-US"/>
          </a:p>
        </p:txBody>
      </p:sp>
      <p:pic>
        <p:nvPicPr>
          <p:cNvPr id="6" name="Picture 5" descr="USAID_Logo_White_v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4457700"/>
            <a:ext cx="1536970" cy="342900"/>
          </a:xfrm>
          <a:prstGeom prst="rect">
            <a:avLst/>
          </a:prstGeom>
        </p:spPr>
      </p:pic>
      <p:cxnSp>
        <p:nvCxnSpPr>
          <p:cNvPr id="7" name="Straight Connector 6"/>
          <p:cNvCxnSpPr/>
          <p:nvPr userDrawn="1"/>
        </p:nvCxnSpPr>
        <p:spPr>
          <a:xfrm>
            <a:off x="746760" y="74295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93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Gray 1 Content">
    <p:bg>
      <p:bgPr>
        <a:solidFill>
          <a:srgbClr val="CFCDC9"/>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00150"/>
            <a:ext cx="7772400" cy="3429000"/>
          </a:xfrm>
        </p:spPr>
        <p:txBody>
          <a:bodyPr/>
          <a:lstStyle/>
          <a:p>
            <a:pPr lvl="0"/>
            <a:r>
              <a:rPr lang="en-US"/>
              <a:t>Click to edit Master text styles</a:t>
            </a:r>
          </a:p>
          <a:p>
            <a:pPr lvl="1"/>
            <a:r>
              <a:rPr lang="en-US"/>
              <a:t>Second level</a:t>
            </a:r>
          </a:p>
        </p:txBody>
      </p:sp>
      <p:sp>
        <p:nvSpPr>
          <p:cNvPr id="10" name="Slide Number Placeholder 5"/>
          <p:cNvSpPr>
            <a:spLocks noGrp="1"/>
          </p:cNvSpPr>
          <p:nvPr>
            <p:ph type="sldNum" sz="quarter" idx="4"/>
          </p:nvPr>
        </p:nvSpPr>
        <p:spPr>
          <a:xfrm>
            <a:off x="6858000" y="4844534"/>
            <a:ext cx="2133600" cy="230832"/>
          </a:xfrm>
          <a:prstGeom prst="rect">
            <a:avLst/>
          </a:prstGeom>
        </p:spPr>
        <p:txBody>
          <a:bodyPr vert="horz" lIns="91440" tIns="45720" rIns="91440" bIns="45720" rtlCol="0" anchor="ctr">
            <a:spAutoFit/>
          </a:bodyPr>
          <a:lstStyle>
            <a:lvl1pPr algn="r">
              <a:defRPr sz="9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505480"/>
            <a:ext cx="7772400" cy="52322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72989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6858000" y="4844535"/>
            <a:ext cx="2133600" cy="230832"/>
          </a:xfrm>
          <a:prstGeom prst="rect">
            <a:avLst/>
          </a:prstGeom>
        </p:spPr>
        <p:txBody>
          <a:bodyPr vert="horz" lIns="91440" tIns="45720" rIns="91440" bIns="45720" rtlCol="0" anchor="ctr">
            <a:spAutoFit/>
          </a:bodyPr>
          <a:lstStyle>
            <a:lvl1pPr algn="r">
              <a:defRPr sz="9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1600200"/>
            <a:ext cx="5486400" cy="120015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3086100"/>
            <a:ext cx="3429000" cy="120015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291465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7" descr="USAID_Logo_White_v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3805" y="514350"/>
            <a:ext cx="1895357" cy="533400"/>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00150"/>
            <a:ext cx="3809696" cy="3429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200150"/>
            <a:ext cx="3810304" cy="3429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p:cNvSpPr>
            <a:spLocks noGrp="1"/>
          </p:cNvSpPr>
          <p:nvPr>
            <p:ph type="sldNum" sz="quarter" idx="12"/>
          </p:nvPr>
        </p:nvSpPr>
        <p:spPr>
          <a:xfrm>
            <a:off x="6858000" y="4851393"/>
            <a:ext cx="2133600" cy="230832"/>
          </a:xfrm>
        </p:spPr>
        <p:txBody>
          <a:bodyPr/>
          <a:lstStyle>
            <a:lvl1pPr>
              <a:defRPr sz="900">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505480"/>
            <a:ext cx="7772400" cy="52322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2102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Gray 3 Content">
    <p:bg>
      <p:bgPr>
        <a:solidFill>
          <a:srgbClr val="CFCDC9"/>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00150"/>
            <a:ext cx="2514296" cy="3429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00150"/>
            <a:ext cx="2514904" cy="3429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a:xfrm>
            <a:off x="6858000" y="4851393"/>
            <a:ext cx="2133600" cy="230832"/>
          </a:xfrm>
        </p:spPr>
        <p:txBody>
          <a:bodyPr/>
          <a:lstStyle>
            <a:lvl1pPr>
              <a:defRPr sz="900">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505480"/>
            <a:ext cx="7772400" cy="52322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200150"/>
            <a:ext cx="2514904" cy="3429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2263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Gray 1 Content + Bottom Photo">
    <p:bg>
      <p:bgPr>
        <a:solidFill>
          <a:srgbClr val="CFCDC9"/>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2571750"/>
            <a:ext cx="8839200" cy="245745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870567" y="3508116"/>
            <a:ext cx="20574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200150"/>
            <a:ext cx="7772400" cy="120015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1" name="Slide Number Placeholder 5"/>
          <p:cNvSpPr>
            <a:spLocks noGrp="1"/>
          </p:cNvSpPr>
          <p:nvPr>
            <p:ph type="sldNum" sz="quarter" idx="4"/>
          </p:nvPr>
        </p:nvSpPr>
        <p:spPr>
          <a:xfrm>
            <a:off x="6858000" y="4844534"/>
            <a:ext cx="2133600" cy="230832"/>
          </a:xfrm>
          <a:prstGeom prst="rect">
            <a:avLst/>
          </a:prstGeom>
        </p:spPr>
        <p:txBody>
          <a:bodyPr vert="horz" lIns="91440" tIns="45720" rIns="91440" bIns="45720" rtlCol="0" anchor="ctr">
            <a:spAutoFit/>
          </a:bodyPr>
          <a:lstStyle>
            <a:lvl1pPr algn="r">
              <a:defRPr sz="9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505480"/>
            <a:ext cx="7772400" cy="52322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48386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Gray 1 Content + Right Photo">
    <p:bg>
      <p:bgPr>
        <a:solidFill>
          <a:srgbClr val="CFCDC9"/>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14300"/>
            <a:ext cx="4419600" cy="49149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4" name="Content Placeholder 2"/>
          <p:cNvSpPr>
            <a:spLocks noGrp="1"/>
          </p:cNvSpPr>
          <p:nvPr>
            <p:ph idx="1"/>
          </p:nvPr>
        </p:nvSpPr>
        <p:spPr>
          <a:xfrm>
            <a:off x="685800" y="1543050"/>
            <a:ext cx="3657600" cy="30861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394462"/>
            <a:ext cx="3657296" cy="954107"/>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870567" y="1050666"/>
            <a:ext cx="20574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682463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Gray Title Only">
    <p:bg>
      <p:bgPr>
        <a:solidFill>
          <a:srgbClr val="CFCDC9"/>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14300"/>
            <a:ext cx="4419600" cy="49149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1" name="Slide Number Placeholder 5"/>
          <p:cNvSpPr>
            <a:spLocks noGrp="1"/>
          </p:cNvSpPr>
          <p:nvPr>
            <p:ph type="sldNum" sz="quarter" idx="4"/>
          </p:nvPr>
        </p:nvSpPr>
        <p:spPr>
          <a:xfrm>
            <a:off x="6858000" y="4829147"/>
            <a:ext cx="2133600" cy="261610"/>
          </a:xfrm>
          <a:prstGeom prst="rect">
            <a:avLst/>
          </a:prstGeom>
        </p:spPr>
        <p:txBody>
          <a:bodyPr vert="horz" lIns="91440" tIns="45720" rIns="91440" bIns="45720" rtlCol="0" anchor="ctr">
            <a:spAutoFit/>
          </a:bodyPr>
          <a:lstStyle>
            <a:lvl1pPr algn="r">
              <a:defRPr sz="11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50967" y="1050666"/>
            <a:ext cx="20574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1990324"/>
            <a:ext cx="3885896" cy="95410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387936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00150"/>
            <a:ext cx="7772400" cy="3429000"/>
          </a:xfrm>
        </p:spPr>
        <p:txBody>
          <a:bodyPr/>
          <a:lstStyle/>
          <a:p>
            <a:pPr lvl="0"/>
            <a:r>
              <a:rPr lang="en-US"/>
              <a:t>Click to edit Master text styles</a:t>
            </a:r>
          </a:p>
          <a:p>
            <a:pPr lvl="1"/>
            <a:r>
              <a:rPr lang="en-US"/>
              <a:t>Second level</a:t>
            </a:r>
          </a:p>
        </p:txBody>
      </p:sp>
      <p:sp>
        <p:nvSpPr>
          <p:cNvPr id="10" name="Slide Number Placeholder 5"/>
          <p:cNvSpPr>
            <a:spLocks noGrp="1"/>
          </p:cNvSpPr>
          <p:nvPr>
            <p:ph type="sldNum" sz="quarter" idx="4"/>
          </p:nvPr>
        </p:nvSpPr>
        <p:spPr>
          <a:xfrm>
            <a:off x="6858000" y="4844534"/>
            <a:ext cx="2133600" cy="230832"/>
          </a:xfrm>
          <a:prstGeom prst="rect">
            <a:avLst/>
          </a:prstGeom>
        </p:spPr>
        <p:txBody>
          <a:bodyPr vert="horz" lIns="91440" tIns="45720" rIns="91440" bIns="45720" rtlCol="0" anchor="ctr">
            <a:spAutoFit/>
          </a:bodyPr>
          <a:lstStyle>
            <a:lvl1pPr algn="r">
              <a:defRPr sz="9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505480"/>
            <a:ext cx="7772400" cy="52322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304231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00150"/>
            <a:ext cx="3809696" cy="3429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200150"/>
            <a:ext cx="3810304" cy="3429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p:cNvSpPr>
            <a:spLocks noGrp="1"/>
          </p:cNvSpPr>
          <p:nvPr>
            <p:ph type="sldNum" sz="quarter" idx="12"/>
          </p:nvPr>
        </p:nvSpPr>
        <p:spPr>
          <a:xfrm>
            <a:off x="6858000" y="4851393"/>
            <a:ext cx="2133600" cy="230832"/>
          </a:xfrm>
        </p:spPr>
        <p:txBody>
          <a:bodyPr/>
          <a:lstStyle>
            <a:lvl1pPr>
              <a:defRPr sz="900">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505480"/>
            <a:ext cx="7772400" cy="52322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975118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00150"/>
            <a:ext cx="2514296" cy="3429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00150"/>
            <a:ext cx="2514904" cy="3429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a:xfrm>
            <a:off x="6858000" y="4851393"/>
            <a:ext cx="2133600" cy="230832"/>
          </a:xfrm>
        </p:spPr>
        <p:txBody>
          <a:bodyPr/>
          <a:lstStyle>
            <a:lvl1pPr>
              <a:defRPr sz="900">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505480"/>
            <a:ext cx="7772400" cy="52322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200150"/>
            <a:ext cx="2514904" cy="3429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47666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White 1 Content + Bottom Photo">
    <p:bg>
      <p:bgPr>
        <a:solidFill>
          <a:schemeClr val="bg1"/>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2571750"/>
            <a:ext cx="8839200" cy="2457450"/>
          </a:xfrm>
          <a:solidFill>
            <a:srgbClr val="CFCDC9"/>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870567" y="3508116"/>
            <a:ext cx="20574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200150"/>
            <a:ext cx="7772400" cy="120015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1" name="Slide Number Placeholder 5"/>
          <p:cNvSpPr>
            <a:spLocks noGrp="1"/>
          </p:cNvSpPr>
          <p:nvPr>
            <p:ph type="sldNum" sz="quarter" idx="4"/>
          </p:nvPr>
        </p:nvSpPr>
        <p:spPr>
          <a:xfrm>
            <a:off x="6858000" y="4844535"/>
            <a:ext cx="2133600" cy="230832"/>
          </a:xfrm>
          <a:prstGeom prst="rect">
            <a:avLst/>
          </a:prstGeom>
        </p:spPr>
        <p:txBody>
          <a:bodyPr vert="horz" lIns="91440" tIns="45720" rIns="91440" bIns="45720" rtlCol="0" anchor="ctr">
            <a:spAutoFit/>
          </a:bodyPr>
          <a:lstStyle>
            <a:lvl1pPr algn="r">
              <a:defRPr sz="9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505480"/>
            <a:ext cx="7772400" cy="52322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125104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14300"/>
            <a:ext cx="4419600" cy="4914900"/>
          </a:xfrm>
          <a:solidFill>
            <a:srgbClr val="CFCDC9"/>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4" name="Content Placeholder 2"/>
          <p:cNvSpPr>
            <a:spLocks noGrp="1"/>
          </p:cNvSpPr>
          <p:nvPr>
            <p:ph idx="1"/>
          </p:nvPr>
        </p:nvSpPr>
        <p:spPr>
          <a:xfrm>
            <a:off x="685800" y="1543050"/>
            <a:ext cx="3657600" cy="348615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394462"/>
            <a:ext cx="3657296" cy="954107"/>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870567" y="1050666"/>
            <a:ext cx="20574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79674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620836"/>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descr="USAID_Logo_White_v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4457700"/>
            <a:ext cx="1536970" cy="342900"/>
          </a:xfrm>
          <a:prstGeom prst="rect">
            <a:avLst/>
          </a:prstGeom>
        </p:spPr>
      </p:pic>
      <p:cxnSp>
        <p:nvCxnSpPr>
          <p:cNvPr id="7" name="Straight Connector 6"/>
          <p:cNvCxnSpPr/>
          <p:nvPr userDrawn="1"/>
        </p:nvCxnSpPr>
        <p:spPr>
          <a:xfrm>
            <a:off x="746760" y="74295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White Title + Lef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14300"/>
            <a:ext cx="4419600" cy="4914900"/>
          </a:xfrm>
          <a:solidFill>
            <a:srgbClr val="CFCDC9"/>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1" name="Slide Number Placeholder 5"/>
          <p:cNvSpPr>
            <a:spLocks noGrp="1"/>
          </p:cNvSpPr>
          <p:nvPr>
            <p:ph type="sldNum" sz="quarter" idx="4"/>
          </p:nvPr>
        </p:nvSpPr>
        <p:spPr>
          <a:xfrm>
            <a:off x="6858000" y="4844534"/>
            <a:ext cx="2133600" cy="230832"/>
          </a:xfrm>
          <a:prstGeom prst="rect">
            <a:avLst/>
          </a:prstGeom>
        </p:spPr>
        <p:txBody>
          <a:bodyPr vert="horz" lIns="91440" tIns="45720" rIns="91440" bIns="45720" rtlCol="0" anchor="ctr">
            <a:spAutoFit/>
          </a:bodyPr>
          <a:lstStyle>
            <a:lvl1pPr algn="r">
              <a:defRPr sz="9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50967" y="1050666"/>
            <a:ext cx="20574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09588"/>
            <a:ext cx="3885896" cy="954107"/>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4473836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38727"/>
            <a:ext cx="8229600" cy="3703320"/>
          </a:xfrm>
        </p:spPr>
        <p:txBody>
          <a:bodyPr/>
          <a:lstStyle>
            <a:lvl3pPr marL="857250" indent="-171450">
              <a:buFont typeface="Wingdings" pitchFamily="2" charset="2"/>
              <a:buChar char="§"/>
              <a:defRPr/>
            </a:lvl3pPr>
            <a:lvl4pPr marL="1200150" indent="-171450">
              <a:buFont typeface="Courier New" pitchFamily="49" charset="0"/>
              <a:buChar char="o"/>
              <a:defRPr/>
            </a:lvl4pPr>
            <a:lvl5pPr marL="1543050" indent="-171450">
              <a:buFont typeface="Wingdings" pitchFamily="2" charset="2"/>
              <a:buChar char="Ø"/>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457200" y="139080"/>
            <a:ext cx="8229600" cy="346249"/>
          </a:xfrm>
        </p:spPr>
        <p:txBody>
          <a:bodyPr/>
          <a:lstStyle>
            <a:lvl1pPr>
              <a:defRPr baseline="0">
                <a:solidFill>
                  <a:srgbClr val="002A6C"/>
                </a:solidFill>
              </a:defRPr>
            </a:lvl1pPr>
          </a:lstStyle>
          <a:p>
            <a:r>
              <a:rPr lang="en-US"/>
              <a:t>Click to edit Master title style</a:t>
            </a:r>
            <a:endParaRPr lang="en-US" dirty="0"/>
          </a:p>
        </p:txBody>
      </p:sp>
      <p:sp>
        <p:nvSpPr>
          <p:cNvPr id="6" name="Footer Placeholder 5"/>
          <p:cNvSpPr>
            <a:spLocks noGrp="1" noChangeArrowheads="1"/>
          </p:cNvSpPr>
          <p:nvPr>
            <p:ph type="ftr" sz="quarter" idx="3"/>
          </p:nvPr>
        </p:nvSpPr>
        <p:spPr>
          <a:xfrm>
            <a:off x="2743200" y="4832748"/>
            <a:ext cx="3657600" cy="230832"/>
          </a:xfrm>
          <a:prstGeom prst="rect">
            <a:avLst/>
          </a:prstGeom>
          <a:ln/>
        </p:spPr>
        <p:txBody>
          <a:bodyPr>
            <a:spAutoFit/>
          </a:bodyPr>
          <a:lstStyle>
            <a:lvl1pPr algn="ctr" eaLnBrk="0" hangingPunct="0">
              <a:defRPr sz="900" baseline="0" dirty="0"/>
            </a:lvl1pPr>
          </a:lstStyle>
          <a:p>
            <a:pPr>
              <a:defRPr/>
            </a:pPr>
            <a:endParaRPr lang="en-US" dirty="0"/>
          </a:p>
        </p:txBody>
      </p:sp>
      <p:sp>
        <p:nvSpPr>
          <p:cNvPr id="8" name="Rectangle 6"/>
          <p:cNvSpPr>
            <a:spLocks noGrp="1" noChangeArrowheads="1"/>
          </p:cNvSpPr>
          <p:nvPr>
            <p:ph type="sldNum" sz="quarter" idx="4"/>
          </p:nvPr>
        </p:nvSpPr>
        <p:spPr>
          <a:xfrm>
            <a:off x="6858000" y="4810491"/>
            <a:ext cx="1905000" cy="230832"/>
          </a:xfrm>
          <a:prstGeom prst="rect">
            <a:avLst/>
          </a:prstGeom>
          <a:ln/>
        </p:spPr>
        <p:txBody>
          <a:bodyPr>
            <a:spAutoFit/>
          </a:bodyPr>
          <a:lstStyle>
            <a:lvl1pPr algn="r" eaLnBrk="0" hangingPunct="0">
              <a:defRPr sz="900" baseline="0" smtClean="0"/>
            </a:lvl1pPr>
          </a:lstStyle>
          <a:p>
            <a:pPr>
              <a:defRPr/>
            </a:pPr>
            <a:fld id="{070D57B3-A18F-461C-A39D-846CC2834F0D}" type="slidenum">
              <a:rPr lang="en-US" smtClean="0"/>
              <a:pPr>
                <a:defRPr/>
              </a:pPr>
              <a:t>‹#›</a:t>
            </a:fld>
            <a:endParaRPr lang="en-US" dirty="0"/>
          </a:p>
        </p:txBody>
      </p:sp>
    </p:spTree>
    <p:extLst>
      <p:ext uri="{BB962C8B-B14F-4D97-AF65-F5344CB8AC3E}">
        <p14:creationId xmlns:p14="http://schemas.microsoft.com/office/powerpoint/2010/main" val="9314063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ue/Gray 1 Content">
  <p:cSld name="1_Blue/Gray 1 Content">
    <p:spTree>
      <p:nvGrpSpPr>
        <p:cNvPr id="1" name="Shape 20"/>
        <p:cNvGrpSpPr/>
        <p:nvPr/>
      </p:nvGrpSpPr>
      <p:grpSpPr>
        <a:xfrm>
          <a:off x="0" y="0"/>
          <a:ext cx="0" cy="0"/>
          <a:chOff x="0" y="0"/>
          <a:chExt cx="0" cy="0"/>
        </a:xfrm>
      </p:grpSpPr>
      <p:sp>
        <p:nvSpPr>
          <p:cNvPr id="21" name="Google Shape;21;p3"/>
          <p:cNvSpPr txBox="1">
            <a:spLocks noGrp="1"/>
          </p:cNvSpPr>
          <p:nvPr>
            <p:ph type="body" idx="1"/>
          </p:nvPr>
        </p:nvSpPr>
        <p:spPr>
          <a:xfrm>
            <a:off x="685800" y="1200150"/>
            <a:ext cx="7772400" cy="3429000"/>
          </a:xfrm>
          <a:prstGeom prst="rect">
            <a:avLst/>
          </a:prstGeom>
          <a:noFill/>
          <a:ln>
            <a:noFill/>
          </a:ln>
        </p:spPr>
        <p:txBody>
          <a:bodyPr spcFirstLastPara="1" wrap="square" lIns="91425" tIns="91425" rIns="91425" bIns="91425" anchor="t" anchorCtr="0"/>
          <a:lstStyle>
            <a:lvl1pPr marL="342900" marR="0" lvl="0" indent="-266700" algn="l" rtl="0">
              <a:spcBef>
                <a:spcPts val="0"/>
              </a:spcBef>
              <a:spcAft>
                <a:spcPts val="0"/>
              </a:spcAft>
              <a:buClr>
                <a:srgbClr val="635C5B"/>
              </a:buClr>
              <a:buSzPts val="2000"/>
              <a:buFont typeface="Arial"/>
              <a:buChar char="•"/>
              <a:defRPr sz="1500" b="0" i="0" u="none" strike="noStrike" cap="none">
                <a:solidFill>
                  <a:srgbClr val="635C5B"/>
                </a:solidFill>
                <a:latin typeface="Cabin"/>
                <a:ea typeface="Cabin"/>
                <a:cs typeface="Cabin"/>
                <a:sym typeface="Cabin"/>
              </a:defRPr>
            </a:lvl1pPr>
            <a:lvl2pPr marL="685800" marR="0" lvl="1" indent="-266700" algn="l" rtl="0">
              <a:spcBef>
                <a:spcPts val="900"/>
              </a:spcBef>
              <a:spcAft>
                <a:spcPts val="0"/>
              </a:spcAft>
              <a:buClr>
                <a:srgbClr val="635C5B"/>
              </a:buClr>
              <a:buSzPts val="2000"/>
              <a:buFont typeface="Arial"/>
              <a:buChar char="–"/>
              <a:defRPr sz="1500" b="0" i="0" u="none" strike="noStrike" cap="none">
                <a:solidFill>
                  <a:srgbClr val="635C5B"/>
                </a:solidFill>
                <a:latin typeface="Cabin"/>
                <a:ea typeface="Cabin"/>
                <a:cs typeface="Cabin"/>
                <a:sym typeface="Cabin"/>
              </a:defRPr>
            </a:lvl2pPr>
            <a:lvl3pPr marL="1028700" marR="0" lvl="2" indent="-257175" algn="l" rtl="0">
              <a:spcBef>
                <a:spcPts val="900"/>
              </a:spcBef>
              <a:spcAft>
                <a:spcPts val="0"/>
              </a:spcAft>
              <a:buClr>
                <a:srgbClr val="6C6463"/>
              </a:buClr>
              <a:buSzPts val="1800"/>
              <a:buFont typeface="Arial"/>
              <a:buChar char="•"/>
              <a:defRPr sz="1350" b="0" i="0" u="none" strike="noStrike" cap="none">
                <a:solidFill>
                  <a:srgbClr val="6C6463"/>
                </a:solidFill>
                <a:latin typeface="Cabin"/>
                <a:ea typeface="Cabin"/>
                <a:cs typeface="Cabin"/>
                <a:sym typeface="Cabin"/>
              </a:defRPr>
            </a:lvl3pPr>
            <a:lvl4pPr marL="1371600" marR="0" lvl="3" indent="-247650" algn="l" rtl="0">
              <a:spcBef>
                <a:spcPts val="240"/>
              </a:spcBef>
              <a:spcAft>
                <a:spcPts val="0"/>
              </a:spcAft>
              <a:buClr>
                <a:srgbClr val="6C6463"/>
              </a:buClr>
              <a:buSzPts val="1600"/>
              <a:buFont typeface="Arial"/>
              <a:buChar char="–"/>
              <a:defRPr sz="1200" b="0" i="0" u="none" strike="noStrike" cap="none">
                <a:solidFill>
                  <a:srgbClr val="6C6463"/>
                </a:solidFill>
                <a:latin typeface="Cabin"/>
                <a:ea typeface="Cabin"/>
                <a:cs typeface="Cabin"/>
                <a:sym typeface="Cabin"/>
              </a:defRPr>
            </a:lvl4pPr>
            <a:lvl5pPr marL="1714500" marR="0" lvl="4" indent="-238125" algn="l" rtl="0">
              <a:spcBef>
                <a:spcPts val="210"/>
              </a:spcBef>
              <a:spcAft>
                <a:spcPts val="0"/>
              </a:spcAft>
              <a:buClr>
                <a:srgbClr val="6C6463"/>
              </a:buClr>
              <a:buSzPts val="1400"/>
              <a:buFont typeface="Arial"/>
              <a:buChar char="»"/>
              <a:defRPr sz="1050" b="0" i="0" u="none" strike="noStrike" cap="none">
                <a:solidFill>
                  <a:srgbClr val="6C6463"/>
                </a:solidFill>
                <a:latin typeface="Cabin"/>
                <a:ea typeface="Cabin"/>
                <a:cs typeface="Cabin"/>
                <a:sym typeface="Cabin"/>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Cabin"/>
                <a:ea typeface="Cabin"/>
                <a:cs typeface="Cabin"/>
                <a:sym typeface="Cabin"/>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Cabin"/>
                <a:ea typeface="Cabin"/>
                <a:cs typeface="Cabin"/>
                <a:sym typeface="Cabin"/>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Cabin"/>
                <a:ea typeface="Cabin"/>
                <a:cs typeface="Cabin"/>
                <a:sym typeface="Cabin"/>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Cabin"/>
                <a:ea typeface="Cabin"/>
                <a:cs typeface="Cabin"/>
                <a:sym typeface="Cabin"/>
              </a:defRPr>
            </a:lvl9pPr>
          </a:lstStyle>
          <a:p>
            <a:endParaRPr/>
          </a:p>
        </p:txBody>
      </p:sp>
      <p:sp>
        <p:nvSpPr>
          <p:cNvPr id="22" name="Google Shape;22;p3"/>
          <p:cNvSpPr txBox="1">
            <a:spLocks noGrp="1"/>
          </p:cNvSpPr>
          <p:nvPr>
            <p:ph type="title"/>
          </p:nvPr>
        </p:nvSpPr>
        <p:spPr>
          <a:xfrm>
            <a:off x="686104" y="342900"/>
            <a:ext cx="7772400" cy="39241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0067B9"/>
              </a:buClr>
              <a:buSzPts val="1400"/>
              <a:buFont typeface="Cabin"/>
              <a:buNone/>
              <a:defRPr sz="2100" b="0" i="0" u="none" strike="noStrike" cap="none">
                <a:solidFill>
                  <a:srgbClr val="0067B9"/>
                </a:solidFill>
                <a:latin typeface="Cabin"/>
                <a:ea typeface="Cabin"/>
                <a:cs typeface="Cabin"/>
                <a:sym typeface="Cabin"/>
              </a:defRPr>
            </a:lvl1pPr>
            <a:lvl2pPr lvl="1" indent="0">
              <a:spcBef>
                <a:spcPts val="0"/>
              </a:spcBef>
              <a:spcAft>
                <a:spcPts val="0"/>
              </a:spcAft>
              <a:buSzPts val="1400"/>
              <a:buNone/>
              <a:defRPr sz="1350"/>
            </a:lvl2pPr>
            <a:lvl3pPr lvl="2" indent="0">
              <a:spcBef>
                <a:spcPts val="0"/>
              </a:spcBef>
              <a:spcAft>
                <a:spcPts val="0"/>
              </a:spcAft>
              <a:buSzPts val="1400"/>
              <a:buNone/>
              <a:defRPr sz="1350"/>
            </a:lvl3pPr>
            <a:lvl4pPr lvl="3" indent="0">
              <a:spcBef>
                <a:spcPts val="0"/>
              </a:spcBef>
              <a:spcAft>
                <a:spcPts val="0"/>
              </a:spcAft>
              <a:buSzPts val="1400"/>
              <a:buNone/>
              <a:defRPr sz="1350"/>
            </a:lvl4pPr>
            <a:lvl5pPr lvl="4" indent="0">
              <a:spcBef>
                <a:spcPts val="0"/>
              </a:spcBef>
              <a:spcAft>
                <a:spcPts val="0"/>
              </a:spcAft>
              <a:buSzPts val="1400"/>
              <a:buNone/>
              <a:defRPr sz="1350"/>
            </a:lvl5pPr>
            <a:lvl6pPr lvl="5" indent="0">
              <a:spcBef>
                <a:spcPts val="0"/>
              </a:spcBef>
              <a:spcAft>
                <a:spcPts val="0"/>
              </a:spcAft>
              <a:buSzPts val="1400"/>
              <a:buNone/>
              <a:defRPr sz="1350"/>
            </a:lvl6pPr>
            <a:lvl7pPr lvl="6" indent="0">
              <a:spcBef>
                <a:spcPts val="0"/>
              </a:spcBef>
              <a:spcAft>
                <a:spcPts val="0"/>
              </a:spcAft>
              <a:buSzPts val="1400"/>
              <a:buNone/>
              <a:defRPr sz="1350"/>
            </a:lvl7pPr>
            <a:lvl8pPr lvl="7" indent="0">
              <a:spcBef>
                <a:spcPts val="0"/>
              </a:spcBef>
              <a:spcAft>
                <a:spcPts val="0"/>
              </a:spcAft>
              <a:buSzPts val="1400"/>
              <a:buNone/>
              <a:defRPr sz="1350"/>
            </a:lvl8pPr>
            <a:lvl9pPr lvl="8" indent="0">
              <a:spcBef>
                <a:spcPts val="0"/>
              </a:spcBef>
              <a:spcAft>
                <a:spcPts val="0"/>
              </a:spcAft>
              <a:buSzPts val="1400"/>
              <a:buNone/>
              <a:defRPr sz="1350"/>
            </a:lvl9pPr>
          </a:lstStyle>
          <a:p>
            <a:endParaRPr/>
          </a:p>
        </p:txBody>
      </p:sp>
    </p:spTree>
    <p:extLst>
      <p:ext uri="{BB962C8B-B14F-4D97-AF65-F5344CB8AC3E}">
        <p14:creationId xmlns:p14="http://schemas.microsoft.com/office/powerpoint/2010/main" val="808530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913449" y="836639"/>
            <a:ext cx="7317000" cy="363539"/>
          </a:xfrm>
          <a:prstGeom prst="rect">
            <a:avLst/>
          </a:prstGeom>
          <a:noFill/>
          <a:ln>
            <a:noFill/>
          </a:ln>
        </p:spPr>
        <p:txBody>
          <a:bodyPr spcFirstLastPara="1" wrap="square" lIns="68575" tIns="34275" rIns="68575" bIns="34275" anchor="b" anchorCtr="0"/>
          <a:lstStyle>
            <a:lvl1pPr marR="0" lvl="0" algn="l" rtl="0">
              <a:lnSpc>
                <a:spcPct val="90000"/>
              </a:lnSpc>
              <a:spcBef>
                <a:spcPts val="0"/>
              </a:spcBef>
              <a:spcAft>
                <a:spcPts val="0"/>
              </a:spcAft>
              <a:buClr>
                <a:srgbClr val="2A2A2A"/>
              </a:buClr>
              <a:buSzPts val="3000"/>
              <a:buFont typeface="Century Gothic"/>
              <a:buNone/>
              <a:defRPr sz="2250" b="0" i="0" u="none" strike="noStrike" cap="none">
                <a:solidFill>
                  <a:srgbClr val="2A2A2A"/>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100"/>
              <a:buFont typeface="Arial"/>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050" b="0" i="0" u="none" strike="noStrike" cap="none">
                <a:solidFill>
                  <a:srgbClr val="000000"/>
                </a:solidFill>
                <a:latin typeface="Arial"/>
                <a:ea typeface="Arial"/>
                <a:cs typeface="Arial"/>
                <a:sym typeface="Arial"/>
              </a:defRPr>
            </a:lvl9pPr>
          </a:lstStyle>
          <a:p>
            <a:endParaRPr/>
          </a:p>
        </p:txBody>
      </p:sp>
      <p:sp>
        <p:nvSpPr>
          <p:cNvPr id="63" name="Google Shape;63;p15"/>
          <p:cNvSpPr txBox="1">
            <a:spLocks noGrp="1"/>
          </p:cNvSpPr>
          <p:nvPr>
            <p:ph type="body" idx="1"/>
          </p:nvPr>
        </p:nvSpPr>
        <p:spPr>
          <a:xfrm>
            <a:off x="913449" y="1371600"/>
            <a:ext cx="7317000" cy="3257400"/>
          </a:xfrm>
          <a:prstGeom prst="rect">
            <a:avLst/>
          </a:prstGeom>
          <a:noFill/>
          <a:ln>
            <a:noFill/>
          </a:ln>
        </p:spPr>
        <p:txBody>
          <a:bodyPr spcFirstLastPara="1" wrap="square" lIns="68575" tIns="34275" rIns="68575" bIns="34275" anchor="t" anchorCtr="0"/>
          <a:lstStyle>
            <a:lvl1pPr marL="342900" marR="0" lvl="0" indent="-238125" algn="l" rtl="0">
              <a:lnSpc>
                <a:spcPct val="90000"/>
              </a:lnSpc>
              <a:spcBef>
                <a:spcPts val="1050"/>
              </a:spcBef>
              <a:spcAft>
                <a:spcPts val="0"/>
              </a:spcAft>
              <a:buClr>
                <a:schemeClr val="dk1"/>
              </a:buClr>
              <a:buSzPts val="1400"/>
              <a:buFont typeface="Arial"/>
              <a:buChar char="•"/>
              <a:defRPr sz="1350" b="0" i="0" u="none" strike="noStrike" cap="none">
                <a:solidFill>
                  <a:schemeClr val="dk1"/>
                </a:solidFill>
                <a:latin typeface="Century Gothic"/>
                <a:ea typeface="Century Gothic"/>
                <a:cs typeface="Century Gothic"/>
                <a:sym typeface="Century Gothic"/>
              </a:defRPr>
            </a:lvl1pPr>
            <a:lvl2pPr marL="685800" marR="0" lvl="1" indent="-228600" algn="l" rtl="0">
              <a:lnSpc>
                <a:spcPct val="90000"/>
              </a:lnSpc>
              <a:spcBef>
                <a:spcPts val="375"/>
              </a:spcBef>
              <a:spcAft>
                <a:spcPts val="0"/>
              </a:spcAft>
              <a:buClr>
                <a:schemeClr val="dk1"/>
              </a:buClr>
              <a:buSzPts val="1200"/>
              <a:buFont typeface="Arial"/>
              <a:buChar char="•"/>
              <a:defRPr sz="1125" b="0" i="0" u="none" strike="noStrike" cap="none">
                <a:solidFill>
                  <a:schemeClr val="dk1"/>
                </a:solidFill>
                <a:latin typeface="Century Gothic"/>
                <a:ea typeface="Century Gothic"/>
                <a:cs typeface="Century Gothic"/>
                <a:sym typeface="Century Gothic"/>
              </a:defRPr>
            </a:lvl2pPr>
            <a:lvl3pPr marL="1028700" marR="0" lvl="2" indent="-223838" algn="l" rtl="0">
              <a:lnSpc>
                <a:spcPct val="90000"/>
              </a:lnSpc>
              <a:spcBef>
                <a:spcPts val="375"/>
              </a:spcBef>
              <a:spcAft>
                <a:spcPts val="0"/>
              </a:spcAft>
              <a:buClr>
                <a:schemeClr val="dk1"/>
              </a:buClr>
              <a:buSzPts val="1100"/>
              <a:buFont typeface="Arial"/>
              <a:buChar char="•"/>
              <a:defRPr sz="1050" b="0" i="0" u="none" strike="noStrike" cap="none">
                <a:solidFill>
                  <a:schemeClr val="dk1"/>
                </a:solidFill>
                <a:latin typeface="Century Gothic"/>
                <a:ea typeface="Century Gothic"/>
                <a:cs typeface="Century Gothic"/>
                <a:sym typeface="Century Gothic"/>
              </a:defRPr>
            </a:lvl3pPr>
            <a:lvl4pPr marL="1371600" marR="0" lvl="3" indent="-219075" algn="l" rtl="0">
              <a:lnSpc>
                <a:spcPct val="90000"/>
              </a:lnSpc>
              <a:spcBef>
                <a:spcPts val="375"/>
              </a:spcBef>
              <a:spcAft>
                <a:spcPts val="0"/>
              </a:spcAft>
              <a:buClr>
                <a:schemeClr val="dk1"/>
              </a:buClr>
              <a:buSzPts val="1000"/>
              <a:buFont typeface="Arial"/>
              <a:buChar char="•"/>
              <a:defRPr sz="900" b="0" i="0" u="none" strike="noStrike" cap="none">
                <a:solidFill>
                  <a:schemeClr val="dk1"/>
                </a:solidFill>
                <a:latin typeface="Century Gothic"/>
                <a:ea typeface="Century Gothic"/>
                <a:cs typeface="Century Gothic"/>
                <a:sym typeface="Century Gothic"/>
              </a:defRPr>
            </a:lvl4pPr>
            <a:lvl5pPr marL="1714500" marR="0" lvl="4" indent="-219075" algn="l" rtl="0">
              <a:lnSpc>
                <a:spcPct val="90000"/>
              </a:lnSpc>
              <a:spcBef>
                <a:spcPts val="375"/>
              </a:spcBef>
              <a:spcAft>
                <a:spcPts val="0"/>
              </a:spcAft>
              <a:buClr>
                <a:schemeClr val="dk1"/>
              </a:buClr>
              <a:buSzPts val="1000"/>
              <a:buFont typeface="Arial"/>
              <a:buChar char="•"/>
              <a:defRPr sz="900" b="0" i="0" u="none" strike="noStrike" cap="none">
                <a:solidFill>
                  <a:schemeClr val="dk1"/>
                </a:solidFill>
                <a:latin typeface="Century Gothic"/>
                <a:ea typeface="Century Gothic"/>
                <a:cs typeface="Century Gothic"/>
                <a:sym typeface="Century Gothic"/>
              </a:defRPr>
            </a:lvl5pPr>
            <a:lvl6pPr marL="2057400" marR="0" lvl="5" indent="-219075" algn="l" rtl="0">
              <a:lnSpc>
                <a:spcPct val="100000"/>
              </a:lnSpc>
              <a:spcBef>
                <a:spcPts val="375"/>
              </a:spcBef>
              <a:spcAft>
                <a:spcPts val="0"/>
              </a:spcAft>
              <a:buClr>
                <a:schemeClr val="dk1"/>
              </a:buClr>
              <a:buSzPts val="1000"/>
              <a:buFont typeface="Arial"/>
              <a:buChar char="•"/>
              <a:defRPr sz="900" b="0" i="0" u="none" strike="noStrike" cap="none">
                <a:solidFill>
                  <a:schemeClr val="dk1"/>
                </a:solidFill>
                <a:latin typeface="Century Gothic"/>
                <a:ea typeface="Century Gothic"/>
                <a:cs typeface="Century Gothic"/>
                <a:sym typeface="Century Gothic"/>
              </a:defRPr>
            </a:lvl6pPr>
            <a:lvl7pPr marL="2400300" marR="0" lvl="6" indent="-219075" algn="l" rtl="0">
              <a:lnSpc>
                <a:spcPct val="100000"/>
              </a:lnSpc>
              <a:spcBef>
                <a:spcPts val="375"/>
              </a:spcBef>
              <a:spcAft>
                <a:spcPts val="0"/>
              </a:spcAft>
              <a:buClr>
                <a:schemeClr val="dk1"/>
              </a:buClr>
              <a:buSzPts val="1000"/>
              <a:buFont typeface="Arial"/>
              <a:buChar char="•"/>
              <a:defRPr sz="900" b="0" i="0" u="none" strike="noStrike" cap="none">
                <a:solidFill>
                  <a:schemeClr val="dk1"/>
                </a:solidFill>
                <a:latin typeface="Century Gothic"/>
                <a:ea typeface="Century Gothic"/>
                <a:cs typeface="Century Gothic"/>
                <a:sym typeface="Century Gothic"/>
              </a:defRPr>
            </a:lvl7pPr>
            <a:lvl8pPr marL="2743200" marR="0" lvl="7" indent="-219075" algn="l" rtl="0">
              <a:lnSpc>
                <a:spcPct val="100000"/>
              </a:lnSpc>
              <a:spcBef>
                <a:spcPts val="375"/>
              </a:spcBef>
              <a:spcAft>
                <a:spcPts val="0"/>
              </a:spcAft>
              <a:buClr>
                <a:schemeClr val="dk1"/>
              </a:buClr>
              <a:buSzPts val="1000"/>
              <a:buFont typeface="Arial"/>
              <a:buChar char="•"/>
              <a:defRPr sz="900" b="0" i="0" u="none" strike="noStrike" cap="none">
                <a:solidFill>
                  <a:schemeClr val="dk1"/>
                </a:solidFill>
                <a:latin typeface="Century Gothic"/>
                <a:ea typeface="Century Gothic"/>
                <a:cs typeface="Century Gothic"/>
                <a:sym typeface="Century Gothic"/>
              </a:defRPr>
            </a:lvl8pPr>
            <a:lvl9pPr marL="3086100" marR="0" lvl="8" indent="-219075" algn="l" rtl="0">
              <a:lnSpc>
                <a:spcPct val="100000"/>
              </a:lnSpc>
              <a:spcBef>
                <a:spcPts val="375"/>
              </a:spcBef>
              <a:spcAft>
                <a:spcPts val="0"/>
              </a:spcAft>
              <a:buClr>
                <a:schemeClr val="dk1"/>
              </a:buClr>
              <a:buSzPts val="1000"/>
              <a:buFont typeface="Arial"/>
              <a:buChar char="•"/>
              <a:defRPr sz="900" b="0" i="0" u="none" strike="noStrike" cap="none">
                <a:solidFill>
                  <a:schemeClr val="dk1"/>
                </a:solidFill>
                <a:latin typeface="Century Gothic"/>
                <a:ea typeface="Century Gothic"/>
                <a:cs typeface="Century Gothic"/>
                <a:sym typeface="Century Gothic"/>
              </a:defRPr>
            </a:lvl9pPr>
          </a:lstStyle>
          <a:p>
            <a:endParaRPr/>
          </a:p>
        </p:txBody>
      </p:sp>
      <p:sp>
        <p:nvSpPr>
          <p:cNvPr id="64" name="Google Shape;64;p15"/>
          <p:cNvSpPr txBox="1">
            <a:spLocks noGrp="1"/>
          </p:cNvSpPr>
          <p:nvPr>
            <p:ph type="dt" idx="10"/>
          </p:nvPr>
        </p:nvSpPr>
        <p:spPr>
          <a:xfrm>
            <a:off x="6115462" y="4836320"/>
            <a:ext cx="1047300" cy="135600"/>
          </a:xfrm>
          <a:prstGeom prst="rect">
            <a:avLst/>
          </a:prstGeom>
          <a:noFill/>
          <a:ln>
            <a:noFill/>
          </a:ln>
        </p:spPr>
        <p:txBody>
          <a:bodyPr spcFirstLastPara="1" wrap="square" lIns="68575" tIns="34275" rIns="68575" bIns="34275" anchor="ctr" anchorCtr="0"/>
          <a:lstStyle>
            <a:lvl1pPr marR="0" lvl="0" algn="r" rtl="0">
              <a:lnSpc>
                <a:spcPct val="100000"/>
              </a:lnSpc>
              <a:spcBef>
                <a:spcPts val="0"/>
              </a:spcBef>
              <a:spcAft>
                <a:spcPts val="0"/>
              </a:spcAft>
              <a:buClr>
                <a:srgbClr val="000000"/>
              </a:buClr>
              <a:buSzPts val="1100"/>
              <a:buFont typeface="Arial"/>
              <a:buNone/>
              <a:defRPr sz="6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100"/>
              <a:buFont typeface="Arial"/>
              <a:buNone/>
              <a:defRPr sz="105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100"/>
              <a:buFont typeface="Arial"/>
              <a:buNone/>
              <a:defRPr sz="105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100"/>
              <a:buFont typeface="Arial"/>
              <a:buNone/>
              <a:defRPr sz="105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100"/>
              <a:buFont typeface="Arial"/>
              <a:buNone/>
              <a:defRPr sz="105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100"/>
              <a:buFont typeface="Arial"/>
              <a:buNone/>
              <a:defRPr sz="105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100"/>
              <a:buFont typeface="Arial"/>
              <a:buNone/>
              <a:defRPr sz="105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100"/>
              <a:buFont typeface="Arial"/>
              <a:buNone/>
              <a:defRPr sz="105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100"/>
              <a:buFont typeface="Arial"/>
              <a:buNone/>
              <a:defRPr sz="1050" b="0" i="0" u="none" strike="noStrike" cap="none">
                <a:solidFill>
                  <a:schemeClr val="dk1"/>
                </a:solidFill>
                <a:latin typeface="Century Gothic"/>
                <a:ea typeface="Century Gothic"/>
                <a:cs typeface="Century Gothic"/>
                <a:sym typeface="Century Gothic"/>
              </a:defRPr>
            </a:lvl9pPr>
          </a:lstStyle>
          <a:p>
            <a:endParaRPr/>
          </a:p>
        </p:txBody>
      </p:sp>
      <p:sp>
        <p:nvSpPr>
          <p:cNvPr id="65" name="Google Shape;65;p15"/>
          <p:cNvSpPr txBox="1">
            <a:spLocks noGrp="1"/>
          </p:cNvSpPr>
          <p:nvPr>
            <p:ph type="ftr" idx="11"/>
          </p:nvPr>
        </p:nvSpPr>
        <p:spPr>
          <a:xfrm>
            <a:off x="906873" y="4831996"/>
            <a:ext cx="4980000" cy="144248"/>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6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100"/>
              <a:buFont typeface="Arial"/>
              <a:buNone/>
              <a:defRPr sz="105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100"/>
              <a:buFont typeface="Arial"/>
              <a:buNone/>
              <a:defRPr sz="105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100"/>
              <a:buFont typeface="Arial"/>
              <a:buNone/>
              <a:defRPr sz="105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100"/>
              <a:buFont typeface="Arial"/>
              <a:buNone/>
              <a:defRPr sz="105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100"/>
              <a:buFont typeface="Arial"/>
              <a:buNone/>
              <a:defRPr sz="105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100"/>
              <a:buFont typeface="Arial"/>
              <a:buNone/>
              <a:defRPr sz="105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100"/>
              <a:buFont typeface="Arial"/>
              <a:buNone/>
              <a:defRPr sz="105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100"/>
              <a:buFont typeface="Arial"/>
              <a:buNone/>
              <a:defRPr sz="1050" b="0" i="0" u="none" strike="noStrike" cap="none">
                <a:solidFill>
                  <a:schemeClr val="dk1"/>
                </a:solidFill>
                <a:latin typeface="Century Gothic"/>
                <a:ea typeface="Century Gothic"/>
                <a:cs typeface="Century Gothic"/>
                <a:sym typeface="Century Gothic"/>
              </a:defRPr>
            </a:lvl9pPr>
          </a:lstStyle>
          <a:p>
            <a:endParaRPr/>
          </a:p>
        </p:txBody>
      </p:sp>
      <p:sp>
        <p:nvSpPr>
          <p:cNvPr id="66" name="Google Shape;66;p15"/>
          <p:cNvSpPr txBox="1">
            <a:spLocks noGrp="1"/>
          </p:cNvSpPr>
          <p:nvPr>
            <p:ph type="sldNum" idx="12"/>
          </p:nvPr>
        </p:nvSpPr>
        <p:spPr>
          <a:xfrm>
            <a:off x="8230558" y="4951743"/>
            <a:ext cx="857400" cy="1356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600" b="0" i="0" u="none" strike="noStrike" cap="none">
                <a:solidFill>
                  <a:srgbClr val="545454"/>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800"/>
              <a:buFont typeface="Arial"/>
              <a:buNone/>
              <a:defRPr sz="600" b="0" i="0" u="none" strike="noStrike" cap="none">
                <a:solidFill>
                  <a:srgbClr val="545454"/>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800"/>
              <a:buFont typeface="Arial"/>
              <a:buNone/>
              <a:defRPr sz="600" b="0" i="0" u="none" strike="noStrike" cap="none">
                <a:solidFill>
                  <a:srgbClr val="545454"/>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800"/>
              <a:buFont typeface="Arial"/>
              <a:buNone/>
              <a:defRPr sz="600" b="0" i="0" u="none" strike="noStrike" cap="none">
                <a:solidFill>
                  <a:srgbClr val="545454"/>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800"/>
              <a:buFont typeface="Arial"/>
              <a:buNone/>
              <a:defRPr sz="600" b="0" i="0" u="none" strike="noStrike" cap="none">
                <a:solidFill>
                  <a:srgbClr val="545454"/>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800"/>
              <a:buFont typeface="Arial"/>
              <a:buNone/>
              <a:defRPr sz="600" b="0" i="0" u="none" strike="noStrike" cap="none">
                <a:solidFill>
                  <a:srgbClr val="545454"/>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800"/>
              <a:buFont typeface="Arial"/>
              <a:buNone/>
              <a:defRPr sz="600" b="0" i="0" u="none" strike="noStrike" cap="none">
                <a:solidFill>
                  <a:srgbClr val="545454"/>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800"/>
              <a:buFont typeface="Arial"/>
              <a:buNone/>
              <a:defRPr sz="600" b="0" i="0" u="none" strike="noStrike" cap="none">
                <a:solidFill>
                  <a:srgbClr val="545454"/>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800"/>
              <a:buFont typeface="Arial"/>
              <a:buNone/>
              <a:defRPr sz="600" b="0" i="0" u="none" strike="noStrike" cap="none">
                <a:solidFill>
                  <a:srgbClr val="545454"/>
                </a:solidFill>
                <a:latin typeface="Century Gothic"/>
                <a:ea typeface="Century Gothic"/>
                <a:cs typeface="Century Gothic"/>
                <a:sym typeface="Century Gothic"/>
              </a:defRPr>
            </a:lvl9pPr>
          </a:lstStyle>
          <a:p>
            <a:fld id="{00000000-1234-1234-1234-123412341234}" type="slidenum">
              <a:rPr lang="en" smtClean="0"/>
              <a:pPr/>
              <a:t>‹#›</a:t>
            </a:fld>
            <a:endParaRPr lang="en"/>
          </a:p>
        </p:txBody>
      </p:sp>
      <p:pic>
        <p:nvPicPr>
          <p:cNvPr id="67" name="Google Shape;67;p15"/>
          <p:cNvPicPr preferRelativeResize="0"/>
          <p:nvPr/>
        </p:nvPicPr>
        <p:blipFill rotWithShape="1">
          <a:blip r:embed="rId2">
            <a:alphaModFix/>
          </a:blip>
          <a:srcRect/>
          <a:stretch/>
        </p:blipFill>
        <p:spPr>
          <a:xfrm>
            <a:off x="55980" y="4807761"/>
            <a:ext cx="1114715" cy="287998"/>
          </a:xfrm>
          <a:prstGeom prst="rect">
            <a:avLst/>
          </a:prstGeom>
          <a:noFill/>
          <a:ln>
            <a:noFill/>
          </a:ln>
        </p:spPr>
      </p:pic>
    </p:spTree>
    <p:extLst>
      <p:ext uri="{BB962C8B-B14F-4D97-AF65-F5344CB8AC3E}">
        <p14:creationId xmlns:p14="http://schemas.microsoft.com/office/powerpoint/2010/main" val="14946244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obj">
  <p:cSld name="Title Only">
    <p:spTree>
      <p:nvGrpSpPr>
        <p:cNvPr id="1" name="Shape 168"/>
        <p:cNvGrpSpPr/>
        <p:nvPr/>
      </p:nvGrpSpPr>
      <p:grpSpPr>
        <a:xfrm>
          <a:off x="0" y="0"/>
          <a:ext cx="0" cy="0"/>
          <a:chOff x="0" y="0"/>
          <a:chExt cx="0" cy="0"/>
        </a:xfrm>
      </p:grpSpPr>
      <p:sp>
        <p:nvSpPr>
          <p:cNvPr id="169" name="Google Shape;169;p32"/>
          <p:cNvSpPr txBox="1">
            <a:spLocks noGrp="1"/>
          </p:cNvSpPr>
          <p:nvPr>
            <p:ph type="title"/>
          </p:nvPr>
        </p:nvSpPr>
        <p:spPr>
          <a:xfrm>
            <a:off x="534103" y="655856"/>
            <a:ext cx="8076000" cy="489179"/>
          </a:xfrm>
          <a:prstGeom prst="rect">
            <a:avLst/>
          </a:prstGeom>
          <a:noFill/>
          <a:ln>
            <a:noFill/>
          </a:ln>
        </p:spPr>
        <p:txBody>
          <a:bodyPr spcFirstLastPara="1" wrap="square" lIns="79125" tIns="79125" rIns="79125" bIns="79125" anchor="t" anchorCtr="0"/>
          <a:lstStyle>
            <a:lvl1pPr marR="0" lvl="0" algn="l" rtl="0">
              <a:lnSpc>
                <a:spcPct val="100000"/>
              </a:lnSpc>
              <a:spcBef>
                <a:spcPts val="0"/>
              </a:spcBef>
              <a:spcAft>
                <a:spcPts val="0"/>
              </a:spcAft>
              <a:buClr>
                <a:srgbClr val="000000"/>
              </a:buClr>
              <a:buSzPts val="1200"/>
              <a:buFont typeface="Arial"/>
              <a:buNone/>
              <a:defRPr sz="2400" b="1" i="0" u="none" strike="noStrike" cap="none">
                <a:solidFill>
                  <a:schemeClr val="dk1"/>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170" name="Google Shape;170;p32"/>
          <p:cNvSpPr txBox="1">
            <a:spLocks noGrp="1"/>
          </p:cNvSpPr>
          <p:nvPr>
            <p:ph type="ftr" idx="11"/>
          </p:nvPr>
        </p:nvSpPr>
        <p:spPr>
          <a:xfrm>
            <a:off x="3108960" y="4783455"/>
            <a:ext cx="2925900" cy="304513"/>
          </a:xfrm>
          <a:prstGeom prst="rect">
            <a:avLst/>
          </a:prstGeom>
          <a:noFill/>
          <a:ln>
            <a:noFill/>
          </a:ln>
        </p:spPr>
        <p:txBody>
          <a:bodyPr spcFirstLastPara="1" wrap="square" lIns="79125" tIns="79125" rIns="79125" bIns="79125" anchor="t" anchorCtr="0"/>
          <a:lstStyle>
            <a:lvl1pPr marR="0" lvl="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71" name="Google Shape;171;p32"/>
          <p:cNvSpPr txBox="1">
            <a:spLocks noGrp="1"/>
          </p:cNvSpPr>
          <p:nvPr>
            <p:ph type="dt" idx="10"/>
          </p:nvPr>
        </p:nvSpPr>
        <p:spPr>
          <a:xfrm>
            <a:off x="457200" y="4783455"/>
            <a:ext cx="2103300" cy="257100"/>
          </a:xfrm>
          <a:prstGeom prst="rect">
            <a:avLst/>
          </a:prstGeom>
          <a:noFill/>
          <a:ln>
            <a:noFill/>
          </a:ln>
        </p:spPr>
        <p:txBody>
          <a:bodyPr spcFirstLastPara="1" wrap="square" lIns="79125" tIns="79125" rIns="79125" bIns="79125" anchor="t" anchorCtr="0"/>
          <a:lstStyle>
            <a:lvl1pPr marR="0" lvl="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72" name="Google Shape;172;p32"/>
          <p:cNvSpPr txBox="1">
            <a:spLocks noGrp="1"/>
          </p:cNvSpPr>
          <p:nvPr>
            <p:ph type="sldNum" idx="12"/>
          </p:nvPr>
        </p:nvSpPr>
        <p:spPr>
          <a:xfrm>
            <a:off x="6583680" y="4783455"/>
            <a:ext cx="2103300" cy="257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6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65586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88C15923-3EA4-4195-9E66-3B8B43E4CA09}"/>
              </a:ext>
            </a:extLst>
          </p:cNvPr>
          <p:cNvSpPr>
            <a:spLocks noGrp="1"/>
          </p:cNvSpPr>
          <p:nvPr>
            <p:ph type="pic" sz="quarter" idx="10"/>
          </p:nvPr>
        </p:nvSpPr>
        <p:spPr>
          <a:xfrm>
            <a:off x="0" y="0"/>
            <a:ext cx="9144000" cy="5143500"/>
          </a:xfrm>
          <a:prstGeom prst="rect">
            <a:avLst/>
          </a:prstGeom>
        </p:spPr>
        <p:txBody>
          <a:bodyPr/>
          <a:lstStyle/>
          <a:p>
            <a:endParaRPr lang="en-US"/>
          </a:p>
        </p:txBody>
      </p:sp>
    </p:spTree>
    <p:custDataLst>
      <p:tags r:id="rId1"/>
    </p:custDataLst>
    <p:extLst>
      <p:ext uri="{BB962C8B-B14F-4D97-AF65-F5344CB8AC3E}">
        <p14:creationId xmlns:p14="http://schemas.microsoft.com/office/powerpoint/2010/main" val="22414061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88C15923-3EA4-4195-9E66-3B8B43E4CA09}"/>
              </a:ext>
            </a:extLst>
          </p:cNvPr>
          <p:cNvSpPr>
            <a:spLocks noGrp="1"/>
          </p:cNvSpPr>
          <p:nvPr>
            <p:ph type="pic" sz="quarter" idx="10"/>
          </p:nvPr>
        </p:nvSpPr>
        <p:spPr>
          <a:xfrm>
            <a:off x="0" y="0"/>
            <a:ext cx="9144000" cy="5143500"/>
          </a:xfrm>
          <a:prstGeom prst="rect">
            <a:avLst/>
          </a:prstGeom>
        </p:spPr>
        <p:txBody>
          <a:bodyPr/>
          <a:lstStyle/>
          <a:p>
            <a:endParaRPr lang="en-US"/>
          </a:p>
        </p:txBody>
      </p:sp>
    </p:spTree>
    <p:custDataLst>
      <p:tags r:id="rId1"/>
    </p:custDataLst>
    <p:extLst>
      <p:ext uri="{BB962C8B-B14F-4D97-AF65-F5344CB8AC3E}">
        <p14:creationId xmlns:p14="http://schemas.microsoft.com/office/powerpoint/2010/main" val="137593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88C15923-3EA4-4195-9E66-3B8B43E4CA09}"/>
              </a:ext>
            </a:extLst>
          </p:cNvPr>
          <p:cNvSpPr>
            <a:spLocks noGrp="1"/>
          </p:cNvSpPr>
          <p:nvPr>
            <p:ph type="pic" sz="quarter" idx="10"/>
          </p:nvPr>
        </p:nvSpPr>
        <p:spPr>
          <a:xfrm>
            <a:off x="0" y="0"/>
            <a:ext cx="9144000" cy="5143500"/>
          </a:xfrm>
          <a:prstGeom prst="rect">
            <a:avLst/>
          </a:prstGeom>
        </p:spPr>
        <p:txBody>
          <a:bodyPr/>
          <a:lstStyle/>
          <a:p>
            <a:endParaRPr lang="en-US"/>
          </a:p>
        </p:txBody>
      </p:sp>
    </p:spTree>
    <p:custDataLst>
      <p:tags r:id="rId1"/>
    </p:custDataLst>
    <p:extLst>
      <p:ext uri="{BB962C8B-B14F-4D97-AF65-F5344CB8AC3E}">
        <p14:creationId xmlns:p14="http://schemas.microsoft.com/office/powerpoint/2010/main" val="21360360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Rectangle 5"/>
          <p:cNvSpPr>
            <a:spLocks noGrp="1" noChangeArrowheads="1"/>
          </p:cNvSpPr>
          <p:nvPr>
            <p:ph type="ftr" sz="quarter" idx="3"/>
          </p:nvPr>
        </p:nvSpPr>
        <p:spPr>
          <a:xfrm>
            <a:off x="2743200" y="4832748"/>
            <a:ext cx="3657600" cy="230832"/>
          </a:xfrm>
          <a:prstGeom prst="rect">
            <a:avLst/>
          </a:prstGeom>
          <a:ln/>
        </p:spPr>
        <p:txBody>
          <a:bodyPr>
            <a:spAutoFit/>
          </a:bodyPr>
          <a:lstStyle>
            <a:lvl1pPr algn="ctr" eaLnBrk="0" hangingPunct="0">
              <a:defRPr sz="900" baseline="0" dirty="0"/>
            </a:lvl1pPr>
          </a:lstStyle>
          <a:p>
            <a:pPr>
              <a:defRPr/>
            </a:pPr>
            <a:endParaRPr lang="en-US" dirty="0"/>
          </a:p>
        </p:txBody>
      </p:sp>
      <p:sp>
        <p:nvSpPr>
          <p:cNvPr id="5" name="Rectangle 6"/>
          <p:cNvSpPr>
            <a:spLocks noGrp="1" noChangeArrowheads="1"/>
          </p:cNvSpPr>
          <p:nvPr>
            <p:ph type="sldNum" sz="quarter" idx="4"/>
          </p:nvPr>
        </p:nvSpPr>
        <p:spPr>
          <a:xfrm>
            <a:off x="6858000" y="4810491"/>
            <a:ext cx="1905000" cy="230832"/>
          </a:xfrm>
          <a:prstGeom prst="rect">
            <a:avLst/>
          </a:prstGeom>
          <a:ln/>
        </p:spPr>
        <p:txBody>
          <a:bodyPr>
            <a:spAutoFit/>
          </a:bodyPr>
          <a:lstStyle>
            <a:lvl1pPr algn="r" eaLnBrk="0" hangingPunct="0">
              <a:defRPr sz="900" baseline="0" smtClean="0"/>
            </a:lvl1pPr>
          </a:lstStyle>
          <a:p>
            <a:pPr>
              <a:defRPr/>
            </a:pPr>
            <a:fld id="{070D57B3-A18F-461C-A39D-846CC2834F0D}" type="slidenum">
              <a:rPr lang="en-US" smtClean="0"/>
              <a:pPr>
                <a:defRPr/>
              </a:pPr>
              <a:t>‹#›</a:t>
            </a:fld>
            <a:endParaRPr lang="en-US" dirty="0"/>
          </a:p>
        </p:txBody>
      </p:sp>
    </p:spTree>
    <p:extLst>
      <p:ext uri="{BB962C8B-B14F-4D97-AF65-F5344CB8AC3E}">
        <p14:creationId xmlns:p14="http://schemas.microsoft.com/office/powerpoint/2010/main" val="337906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CFCDC9"/>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00150"/>
            <a:ext cx="7772400" cy="3429000"/>
          </a:xfrm>
        </p:spPr>
        <p:txBody>
          <a:bodyPr/>
          <a:lstStyle>
            <a:lvl1pPr marL="342900" indent="-342900">
              <a:buClr>
                <a:schemeClr val="tx2"/>
              </a:buClr>
              <a:buFont typeface="Arial" panose="020B0604020202020204" pitchFamily="34" charset="0"/>
              <a:buChar char="•"/>
              <a:defRPr/>
            </a:lvl1pPr>
            <a:lvl2pPr marL="684213" indent="-230188">
              <a:buClr>
                <a:schemeClr val="bg2"/>
              </a:buClr>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10" name="Slide Number Placeholder 5"/>
          <p:cNvSpPr>
            <a:spLocks noGrp="1"/>
          </p:cNvSpPr>
          <p:nvPr>
            <p:ph type="sldNum" sz="quarter" idx="4"/>
          </p:nvPr>
        </p:nvSpPr>
        <p:spPr>
          <a:xfrm>
            <a:off x="6858000" y="4844535"/>
            <a:ext cx="2133600" cy="230832"/>
          </a:xfrm>
          <a:prstGeom prst="rect">
            <a:avLst/>
          </a:prstGeom>
        </p:spPr>
        <p:txBody>
          <a:bodyPr vert="horz" lIns="91440" tIns="45720" rIns="91440" bIns="45720" rtlCol="0" anchor="ctr">
            <a:spAutoFit/>
          </a:bodyPr>
          <a:lstStyle>
            <a:lvl1pPr algn="r">
              <a:defRPr sz="9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505480"/>
            <a:ext cx="7772400" cy="52322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11609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CFCDC9"/>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00150"/>
            <a:ext cx="3809696" cy="3429000"/>
          </a:xfrm>
        </p:spPr>
        <p:txBody>
          <a:bodyPr>
            <a:normAutofit/>
          </a:bodyPr>
          <a:lstStyle>
            <a:lvl1pPr>
              <a:buClr>
                <a:schemeClr val="tx2"/>
              </a:buClr>
              <a:defRPr sz="2000">
                <a:solidFill>
                  <a:srgbClr val="6C6463"/>
                </a:solidFill>
              </a:defRPr>
            </a:lvl1pPr>
            <a:lvl2pPr marL="684213" indent="-230188">
              <a:buClr>
                <a:schemeClr val="bg2"/>
              </a:buClr>
              <a:buFont typeface="Arial" panose="020B0604020202020204" pitchFamily="34" charset="0"/>
              <a:buChar cha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200150"/>
            <a:ext cx="3810304" cy="3429000"/>
          </a:xfrm>
        </p:spPr>
        <p:txBody>
          <a:bodyPr>
            <a:normAutofit/>
          </a:bodyPr>
          <a:lstStyle>
            <a:lvl1pPr>
              <a:buClr>
                <a:schemeClr val="tx2"/>
              </a:buClr>
              <a:defRPr sz="2000">
                <a:solidFill>
                  <a:srgbClr val="6C6463"/>
                </a:solidFill>
              </a:defRPr>
            </a:lvl1pPr>
            <a:lvl2pPr marL="684213" indent="-230188">
              <a:buClr>
                <a:schemeClr val="bg2"/>
              </a:buClr>
              <a:buFont typeface="Arial" panose="020B0604020202020204" pitchFamily="34" charset="0"/>
              <a:buChar cha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505480"/>
            <a:ext cx="7772400" cy="52322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CFCDC9"/>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00150"/>
            <a:ext cx="2514296" cy="3429000"/>
          </a:xfrm>
        </p:spPr>
        <p:txBody>
          <a:bodyPr>
            <a:normAutofit/>
          </a:bodyPr>
          <a:lstStyle>
            <a:lvl1pPr>
              <a:buClr>
                <a:schemeClr val="tx2"/>
              </a:buClr>
              <a:defRPr sz="2000">
                <a:solidFill>
                  <a:srgbClr val="6C6463"/>
                </a:solidFill>
              </a:defRPr>
            </a:lvl1pPr>
            <a:lvl2pPr marL="684213" indent="-230188">
              <a:buClr>
                <a:schemeClr val="accent2"/>
              </a:buClr>
              <a:buFont typeface="Arial" panose="020B0604020202020204" pitchFamily="34" charset="0"/>
              <a:buChar cha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5943600" y="1200150"/>
            <a:ext cx="2514904" cy="3429000"/>
          </a:xfrm>
        </p:spPr>
        <p:txBody>
          <a:bodyPr>
            <a:normAutofit/>
          </a:bodyPr>
          <a:lstStyle>
            <a:lvl1pPr>
              <a:buClr>
                <a:schemeClr val="tx2"/>
              </a:buClr>
              <a:defRPr sz="2000">
                <a:solidFill>
                  <a:srgbClr val="6C6463"/>
                </a:solidFill>
              </a:defRPr>
            </a:lvl1pPr>
            <a:lvl2pPr marL="684213" indent="-230188">
              <a:buClr>
                <a:schemeClr val="bg2"/>
              </a:buClr>
              <a:buFont typeface="Arial" panose="020B0604020202020204" pitchFamily="34" charset="0"/>
              <a:buChar cha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7" name="Slide Number Placeholder 6"/>
          <p:cNvSpPr>
            <a:spLocks noGrp="1"/>
          </p:cNvSpPr>
          <p:nvPr>
            <p:ph type="sldNum" sz="quarter" idx="12"/>
          </p:nvPr>
        </p:nvSpPr>
        <p:spPr>
          <a:xfrm>
            <a:off x="6858000" y="4851394"/>
            <a:ext cx="2133600" cy="230832"/>
          </a:xfrm>
        </p:spPr>
        <p:txBody>
          <a:bodyPr/>
          <a:lstStyle>
            <a:lvl1pPr>
              <a:defRPr sz="900">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505480"/>
            <a:ext cx="7772400" cy="52322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200150"/>
            <a:ext cx="2514904" cy="3429000"/>
          </a:xfrm>
        </p:spPr>
        <p:txBody>
          <a:bodyPr>
            <a:normAutofit/>
          </a:bodyPr>
          <a:lstStyle>
            <a:lvl1pPr>
              <a:buClr>
                <a:schemeClr val="tx2"/>
              </a:buClr>
              <a:defRPr sz="2000">
                <a:solidFill>
                  <a:srgbClr val="6C6463"/>
                </a:solidFill>
              </a:defRPr>
            </a:lvl1pPr>
            <a:lvl2pPr marL="684213" indent="-230188">
              <a:buClr>
                <a:schemeClr val="bg2"/>
              </a:buClr>
              <a:buFont typeface="Arial" panose="020B0604020202020204" pitchFamily="34" charset="0"/>
              <a:buChar cha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9096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CFCDC9"/>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71750"/>
            <a:ext cx="8839200" cy="245745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00150"/>
            <a:ext cx="7772400" cy="1200150"/>
          </a:xfrm>
        </p:spPr>
        <p:txBody>
          <a:bodyPr/>
          <a:lstStyle>
            <a:lvl1pPr>
              <a:buClr>
                <a:schemeClr val="tx2"/>
              </a:buClr>
              <a:defRPr>
                <a:solidFill>
                  <a:srgbClr val="6C6463"/>
                </a:solidFill>
              </a:defRPr>
            </a:lvl1pPr>
            <a:lvl2pPr marL="684213" indent="-230188">
              <a:buClr>
                <a:schemeClr val="bg2"/>
              </a:buClr>
              <a:buFont typeface="Arial" panose="020B0604020202020204" pitchFamily="34" charset="0"/>
              <a:buChar cha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p:txBody>
      </p:sp>
      <p:sp>
        <p:nvSpPr>
          <p:cNvPr id="11" name="Slide Number Placeholder 5"/>
          <p:cNvSpPr>
            <a:spLocks noGrp="1"/>
          </p:cNvSpPr>
          <p:nvPr>
            <p:ph type="sldNum" sz="quarter" idx="4"/>
          </p:nvPr>
        </p:nvSpPr>
        <p:spPr>
          <a:xfrm>
            <a:off x="6858000" y="4844535"/>
            <a:ext cx="2133600" cy="230832"/>
          </a:xfrm>
          <a:prstGeom prst="rect">
            <a:avLst/>
          </a:prstGeom>
        </p:spPr>
        <p:txBody>
          <a:bodyPr vert="horz" lIns="91440" tIns="45720" rIns="91440" bIns="45720" rtlCol="0" anchor="ctr">
            <a:spAutoFit/>
          </a:bodyPr>
          <a:lstStyle>
            <a:lvl1pPr algn="r">
              <a:defRPr sz="9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505480"/>
            <a:ext cx="7772400" cy="52322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870567" y="3508116"/>
            <a:ext cx="20574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47014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CFCDC9"/>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14300"/>
            <a:ext cx="4419600" cy="49149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1" name="Slide Number Placeholder 5"/>
          <p:cNvSpPr>
            <a:spLocks noGrp="1"/>
          </p:cNvSpPr>
          <p:nvPr>
            <p:ph type="sldNum" sz="quarter" idx="4"/>
          </p:nvPr>
        </p:nvSpPr>
        <p:spPr>
          <a:xfrm>
            <a:off x="6858000" y="4844535"/>
            <a:ext cx="2133600" cy="230832"/>
          </a:xfrm>
          <a:prstGeom prst="rect">
            <a:avLst/>
          </a:prstGeom>
        </p:spPr>
        <p:txBody>
          <a:bodyPr vert="horz" lIns="91440" tIns="45720" rIns="91440" bIns="45720" rtlCol="0" anchor="ctr">
            <a:spAutoFit/>
          </a:bodyPr>
          <a:lstStyle>
            <a:lvl1pPr algn="r">
              <a:defRPr sz="9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543051"/>
            <a:ext cx="3657600" cy="3086099"/>
          </a:xfrm>
        </p:spPr>
        <p:txBody>
          <a:bodyPr>
            <a:normAutofit/>
          </a:bodyPr>
          <a:lstStyle>
            <a:lvl1pPr>
              <a:buClr>
                <a:schemeClr val="tx2"/>
              </a:buClr>
              <a:defRPr sz="2000">
                <a:solidFill>
                  <a:srgbClr val="6C6463"/>
                </a:solidFill>
              </a:defRPr>
            </a:lvl1pPr>
            <a:lvl2pPr marL="684213" indent="-230188">
              <a:buClr>
                <a:schemeClr val="bg2"/>
              </a:buClr>
              <a:buFont typeface="Arial" panose="020B0604020202020204" pitchFamily="34" charset="0"/>
              <a:buChar cha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itle 1"/>
          <p:cNvSpPr>
            <a:spLocks noGrp="1"/>
          </p:cNvSpPr>
          <p:nvPr>
            <p:ph type="title" hasCustomPrompt="1"/>
          </p:nvPr>
        </p:nvSpPr>
        <p:spPr>
          <a:xfrm>
            <a:off x="685800" y="394462"/>
            <a:ext cx="3657296" cy="954107"/>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870567" y="1050666"/>
            <a:ext cx="20574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56011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CFCDC9"/>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14300"/>
            <a:ext cx="4419600" cy="49149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1" name="Slide Number Placeholder 5"/>
          <p:cNvSpPr>
            <a:spLocks noGrp="1"/>
          </p:cNvSpPr>
          <p:nvPr>
            <p:ph type="sldNum" sz="quarter" idx="4"/>
          </p:nvPr>
        </p:nvSpPr>
        <p:spPr>
          <a:xfrm>
            <a:off x="6858000" y="4844535"/>
            <a:ext cx="2133600" cy="230832"/>
          </a:xfrm>
          <a:prstGeom prst="rect">
            <a:avLst/>
          </a:prstGeom>
        </p:spPr>
        <p:txBody>
          <a:bodyPr vert="horz" lIns="91440" tIns="45720" rIns="91440" bIns="45720" rtlCol="0" anchor="ctr">
            <a:spAutoFit/>
          </a:bodyPr>
          <a:lstStyle>
            <a:lvl1pPr algn="r">
              <a:defRPr sz="9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50967" y="1050666"/>
            <a:ext cx="20574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09588"/>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FCDC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342900"/>
            <a:ext cx="7772400" cy="685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200150"/>
            <a:ext cx="7772400" cy="30861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6858000" y="4851394"/>
            <a:ext cx="2133600" cy="230832"/>
          </a:xfrm>
          <a:prstGeom prst="rect">
            <a:avLst/>
          </a:prstGeom>
        </p:spPr>
        <p:txBody>
          <a:bodyPr vert="horz" lIns="91440" tIns="45720" rIns="91440" bIns="45720" rtlCol="0" anchor="ctr">
            <a:spAutoFit/>
          </a:bodyPr>
          <a:lstStyle>
            <a:lvl1pPr algn="r">
              <a:defRPr sz="9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7" name="Frame 6"/>
          <p:cNvSpPr/>
          <p:nvPr/>
        </p:nvSpPr>
        <p:spPr>
          <a:xfrm>
            <a:off x="0" y="0"/>
            <a:ext cx="9144000" cy="51435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10" r:id="rId6"/>
    <p:sldLayoutId id="2147483711" r:id="rId7"/>
    <p:sldLayoutId id="2147483712" r:id="rId8"/>
    <p:sldLayoutId id="2147483714" r:id="rId9"/>
    <p:sldLayoutId id="2147483722" r:id="rId10"/>
    <p:sldLayoutId id="2147483723" r:id="rId11"/>
    <p:sldLayoutId id="2147483724" r:id="rId12"/>
    <p:sldLayoutId id="2147483725" r:id="rId13"/>
    <p:sldLayoutId id="2147483726" r:id="rId14"/>
    <p:sldLayoutId id="2147483730" r:id="rId15"/>
    <p:sldLayoutId id="2147483696" r:id="rId16"/>
    <p:sldLayoutId id="2147483716" r:id="rId17"/>
    <p:sldLayoutId id="2147483717" r:id="rId18"/>
    <p:sldLayoutId id="2147483718" r:id="rId19"/>
    <p:sldLayoutId id="2147483686" r:id="rId20"/>
    <p:sldLayoutId id="2147483720" r:id="rId21"/>
    <p:sldLayoutId id="2147483699" r:id="rId22"/>
    <p:sldLayoutId id="2147483694" r:id="rId23"/>
    <p:sldLayoutId id="2147483731" r:id="rId24"/>
    <p:sldLayoutId id="2147483732" r:id="rId25"/>
    <p:sldLayoutId id="2147483733" r:id="rId26"/>
    <p:sldLayoutId id="2147483734" r:id="rId27"/>
    <p:sldLayoutId id="2147483735" r:id="rId28"/>
    <p:sldLayoutId id="2147483736" r:id="rId29"/>
    <p:sldLayoutId id="2147483737" r:id="rId30"/>
    <p:sldLayoutId id="2147483739" r:id="rId31"/>
    <p:sldLayoutId id="2147483740" r:id="rId32"/>
    <p:sldLayoutId id="2147483741" r:id="rId33"/>
    <p:sldLayoutId id="2147483742" r:id="rId34"/>
    <p:sldLayoutId id="2147483743" r:id="rId35"/>
    <p:sldLayoutId id="2147483744" r:id="rId36"/>
    <p:sldLayoutId id="2147483745" r:id="rId37"/>
    <p:sldLayoutId id="2147483746" r:id="rId38"/>
  </p:sldLayoutIdLst>
  <p:hf hdr="0" ftr="0" dt="0"/>
  <p:txStyles>
    <p:titleStyle>
      <a:lvl1pPr algn="l" defTabSz="457200" rtl="0" eaLnBrk="1" latinLnBrk="0" hangingPunct="1">
        <a:spcBef>
          <a:spcPct val="0"/>
        </a:spcBef>
        <a:buNone/>
        <a:defRPr sz="28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1200"/>
        </a:spcAft>
        <a:buFont typeface="Arial"/>
        <a:buChar char="•"/>
        <a:defRPr sz="20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8" Type="http://schemas.openxmlformats.org/officeDocument/2006/relationships/hyperlink" Target="https://redd.unfccc.int/fact-sheets/national-forest-monitoring-system.html" TargetMode="External"/><Relationship Id="rId3" Type="http://schemas.openxmlformats.org/officeDocument/2006/relationships/hyperlink" Target="https://redd.unfccc.int/fact-sheets/drivers-of-deforestation.html" TargetMode="External"/><Relationship Id="rId7" Type="http://schemas.openxmlformats.org/officeDocument/2006/relationships/hyperlink" Target="https://redd.unfccc.int/fact-sheets/forest-reference-emission-levels.html" TargetMode="External"/><Relationship Id="rId2" Type="http://schemas.openxmlformats.org/officeDocument/2006/relationships/hyperlink" Target="https://redd.unfccc.int/fact-sheets/capacity-building.html" TargetMode="External"/><Relationship Id="rId1" Type="http://schemas.openxmlformats.org/officeDocument/2006/relationships/slideLayout" Target="../slideLayouts/slideLayout25.xml"/><Relationship Id="rId6" Type="http://schemas.openxmlformats.org/officeDocument/2006/relationships/hyperlink" Target="https://redd.unfccc.int/fact-sheets/national-strategy.html" TargetMode="External"/><Relationship Id="rId11" Type="http://schemas.openxmlformats.org/officeDocument/2006/relationships/hyperlink" Target="https://redd.unfccc.int/fact-sheets/unfccc-negotiations.html" TargetMode="External"/><Relationship Id="rId5" Type="http://schemas.openxmlformats.org/officeDocument/2006/relationships/hyperlink" Target="https://redd.unfccc.int/fact-sheets/unfccc-documents-relevant-for-redd.html" TargetMode="External"/><Relationship Id="rId10" Type="http://schemas.openxmlformats.org/officeDocument/2006/relationships/hyperlink" Target="https://redd.unfccc.int/fact-sheets/warsaw-framework-for-redd.html" TargetMode="External"/><Relationship Id="rId4" Type="http://schemas.openxmlformats.org/officeDocument/2006/relationships/hyperlink" Target="https://redd.unfccc.int/fact-sheets/redd-mrv-and-results-based-payments.html" TargetMode="External"/><Relationship Id="rId9" Type="http://schemas.openxmlformats.org/officeDocument/2006/relationships/hyperlink" Target="https://redd.unfccc.int/fact-sheets/safeguards.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Free,_prior_and_informed_consent" TargetMode="External"/><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5.xml"/><Relationship Id="rId4" Type="http://schemas.openxmlformats.org/officeDocument/2006/relationships/comments" Target="../comments/commen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United_Nations_Framework_Convention_on_Climate_Change" TargetMode="External"/><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5.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jpg"/></Relationships>
</file>

<file path=ppt/slides/_rels/slide4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7.xml"/><Relationship Id="rId1" Type="http://schemas.openxmlformats.org/officeDocument/2006/relationships/slideLayout" Target="../slideLayouts/slideLayout25.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hyperlink" Target="https://www.reddcompass.org/frontpage"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forestcarbonpartnership.org/readiness-fund-0" TargetMode="External"/><Relationship Id="rId2" Type="http://schemas.openxmlformats.org/officeDocument/2006/relationships/notesSlide" Target="../notesSlides/notesSlide38.xml"/><Relationship Id="rId1" Type="http://schemas.openxmlformats.org/officeDocument/2006/relationships/slideLayout" Target="../slideLayouts/slideLayout25.xml"/><Relationship Id="rId5" Type="http://schemas.openxmlformats.org/officeDocument/2006/relationships/hyperlink" Target="http://dx.doi.org/10.1098/rsbl.2018.0208" TargetMode="External"/><Relationship Id="rId4" Type="http://schemas.openxmlformats.org/officeDocument/2006/relationships/hyperlink" Target="https://doi.org/10.1073/pnas.1710465114"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hyperlink" Target="https://www.ipcc.ch/pdf/unfccc/sbsta40/AR5WGIII_Tubiello_140606.pdf" TargetMode="Externa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hyperlink" Target="http://www.climatelinks.org/" TargetMode="Externa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hyperlink" Target="https://verra.org/" TargetMode="External"/><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25.xml"/><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5.xml"/><Relationship Id="rId1" Type="http://schemas.openxmlformats.org/officeDocument/2006/relationships/tags" Target="../tags/tag4.xml"/><Relationship Id="rId6" Type="http://schemas.openxmlformats.org/officeDocument/2006/relationships/comments" Target="../comments/comment2.xml"/><Relationship Id="rId5" Type="http://schemas.openxmlformats.org/officeDocument/2006/relationships/image" Target="../media/image36.jpg"/><Relationship Id="rId4" Type="http://schemas.openxmlformats.org/officeDocument/2006/relationships/image" Target="../media/image35.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5.xml"/><Relationship Id="rId1" Type="http://schemas.openxmlformats.org/officeDocument/2006/relationships/tags" Target="../tags/tag5.xml"/><Relationship Id="rId5" Type="http://schemas.openxmlformats.org/officeDocument/2006/relationships/comments" Target="../comments/comment3.xml"/><Relationship Id="rId4" Type="http://schemas.openxmlformats.org/officeDocument/2006/relationships/image" Target="../media/image37.jp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5.xml"/><Relationship Id="rId1" Type="http://schemas.openxmlformats.org/officeDocument/2006/relationships/tags" Target="../tags/tag6.xml"/><Relationship Id="rId4" Type="http://schemas.openxmlformats.org/officeDocument/2006/relationships/comments" Target="../comments/commen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noAutofit/>
          </a:bodyPr>
          <a:lstStyle/>
          <a:p>
            <a:fld id="{42782948-4DBE-204D-AB9E-B65E067054AE}" type="slidenum">
              <a:rPr lang="en-US" smtClean="0"/>
              <a:pPr/>
              <a:t>1</a:t>
            </a:fld>
            <a:endParaRPr lang="en-US"/>
          </a:p>
        </p:txBody>
      </p:sp>
      <p:sp>
        <p:nvSpPr>
          <p:cNvPr id="5" name="Title 4"/>
          <p:cNvSpPr>
            <a:spLocks noGrp="1"/>
          </p:cNvSpPr>
          <p:nvPr>
            <p:ph type="ctrTitle"/>
          </p:nvPr>
        </p:nvSpPr>
        <p:spPr>
          <a:xfrm>
            <a:off x="304800" y="1184244"/>
            <a:ext cx="8305800" cy="1200150"/>
          </a:xfrm>
        </p:spPr>
        <p:txBody>
          <a:bodyPr>
            <a:noAutofit/>
          </a:bodyPr>
          <a:lstStyle/>
          <a:p>
            <a:r>
              <a:rPr lang="en-US" dirty="0"/>
              <a:t>Analysis and Financing for REDD+</a:t>
            </a:r>
            <a:br>
              <a:rPr lang="en-US" dirty="0"/>
            </a:br>
            <a:r>
              <a:rPr lang="en-US" dirty="0"/>
              <a:t>and Carbon Markets</a:t>
            </a:r>
          </a:p>
        </p:txBody>
      </p:sp>
      <p:sp>
        <p:nvSpPr>
          <p:cNvPr id="6" name="Subtitle 5"/>
          <p:cNvSpPr>
            <a:spLocks noGrp="1"/>
          </p:cNvSpPr>
          <p:nvPr>
            <p:ph type="subTitle" idx="1"/>
          </p:nvPr>
        </p:nvSpPr>
        <p:spPr>
          <a:xfrm>
            <a:off x="381000" y="2647950"/>
            <a:ext cx="8077200" cy="1200150"/>
          </a:xfrm>
        </p:spPr>
        <p:txBody>
          <a:bodyPr>
            <a:noAutofit/>
          </a:bodyPr>
          <a:lstStyle/>
          <a:p>
            <a:pPr>
              <a:defRPr/>
            </a:pPr>
            <a:r>
              <a:rPr lang="en-US" dirty="0"/>
              <a:t>Dr. Eric Hyman</a:t>
            </a:r>
          </a:p>
          <a:p>
            <a:pPr>
              <a:defRPr/>
            </a:pPr>
            <a:r>
              <a:rPr lang="en-US" dirty="0"/>
              <a:t>USAID/Economic Growth, Education, and Environment</a:t>
            </a:r>
          </a:p>
          <a:p>
            <a:pPr>
              <a:defRPr/>
            </a:pPr>
            <a:r>
              <a:rPr lang="en-US" dirty="0"/>
              <a:t>   Bureau</a:t>
            </a:r>
          </a:p>
          <a:p>
            <a:pPr>
              <a:defRPr/>
            </a:pPr>
            <a:r>
              <a:rPr lang="en-US" dirty="0" smtClean="0"/>
              <a:t>July 1, </a:t>
            </a:r>
            <a:r>
              <a:rPr lang="en-US" dirty="0"/>
              <a:t>2019</a:t>
            </a:r>
          </a:p>
        </p:txBody>
      </p:sp>
      <p:sp>
        <p:nvSpPr>
          <p:cNvPr id="7" name="TextBox 1"/>
          <p:cNvSpPr txBox="1"/>
          <p:nvPr/>
        </p:nvSpPr>
        <p:spPr>
          <a:xfrm>
            <a:off x="-898871" y="4290617"/>
            <a:ext cx="8458200" cy="276999"/>
          </a:xfrm>
          <a:prstGeom prst="rect">
            <a:avLst/>
          </a:prstGeom>
          <a:solidFill>
            <a:schemeClr val="accent1">
              <a:alpha val="38824"/>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solidFill>
                <a:schemeClr val="bg1"/>
              </a:solidFill>
            </a:endParaRPr>
          </a:p>
        </p:txBody>
      </p:sp>
      <p:cxnSp>
        <p:nvCxnSpPr>
          <p:cNvPr id="8" name="Straight Connector 7"/>
          <p:cNvCxnSpPr/>
          <p:nvPr/>
        </p:nvCxnSpPr>
        <p:spPr>
          <a:xfrm>
            <a:off x="762000" y="241935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xmlns="" id="{75364F31-F146-4E77-A3C6-9A0E03393C26}"/>
              </a:ext>
            </a:extLst>
          </p:cNvPr>
          <p:cNvPicPr>
            <a:picLocks noChangeAspect="1"/>
          </p:cNvPicPr>
          <p:nvPr/>
        </p:nvPicPr>
        <p:blipFill>
          <a:blip r:embed="rId3"/>
          <a:stretch>
            <a:fillRect/>
          </a:stretch>
        </p:blipFill>
        <p:spPr>
          <a:xfrm>
            <a:off x="6111528" y="127944"/>
            <a:ext cx="2895601" cy="4876781"/>
          </a:xfrm>
          <a:prstGeom prst="rect">
            <a:avLst/>
          </a:prstGeom>
        </p:spPr>
      </p:pic>
    </p:spTree>
    <p:extLst>
      <p:ext uri="{BB962C8B-B14F-4D97-AF65-F5344CB8AC3E}">
        <p14:creationId xmlns:p14="http://schemas.microsoft.com/office/powerpoint/2010/main" val="164482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2782948-4DBE-204D-AB9E-B65E067054AE}" type="slidenum">
              <a:rPr lang="en-US" smtClean="0"/>
              <a:pPr/>
              <a:t>10</a:t>
            </a:fld>
            <a:endParaRPr lang="en-US"/>
          </a:p>
        </p:txBody>
      </p:sp>
      <p:sp>
        <p:nvSpPr>
          <p:cNvPr id="4" name="Title 3"/>
          <p:cNvSpPr>
            <a:spLocks noGrp="1"/>
          </p:cNvSpPr>
          <p:nvPr>
            <p:ph type="title"/>
          </p:nvPr>
        </p:nvSpPr>
        <p:spPr>
          <a:xfrm>
            <a:off x="686104" y="74593"/>
            <a:ext cx="7772400" cy="954107"/>
          </a:xfrm>
        </p:spPr>
        <p:txBody>
          <a:bodyPr/>
          <a:lstStyle/>
          <a:p>
            <a:r>
              <a:rPr lang="en-US" dirty="0"/>
              <a:t>New Opportunities for REDD+ in Sustainable Supply Chains</a:t>
            </a:r>
          </a:p>
        </p:txBody>
      </p:sp>
      <p:sp>
        <p:nvSpPr>
          <p:cNvPr id="5" name="Content Placeholder 1"/>
          <p:cNvSpPr>
            <a:spLocks noGrp="1"/>
          </p:cNvSpPr>
          <p:nvPr>
            <p:ph idx="1"/>
          </p:nvPr>
        </p:nvSpPr>
        <p:spPr>
          <a:xfrm>
            <a:off x="457200" y="1123950"/>
            <a:ext cx="7772400" cy="3429000"/>
          </a:xfrm>
        </p:spPr>
        <p:txBody>
          <a:bodyPr>
            <a:normAutofit fontScale="77500" lnSpcReduction="20000"/>
          </a:bodyPr>
          <a:lstStyle/>
          <a:p>
            <a:pPr marL="0" indent="0">
              <a:buNone/>
            </a:pPr>
            <a:r>
              <a:rPr lang="en-US" b="1" dirty="0"/>
              <a:t>Jurisdictional commodity sourcing </a:t>
            </a:r>
            <a:r>
              <a:rPr lang="en-US" dirty="0"/>
              <a:t>linked to REDD+</a:t>
            </a:r>
          </a:p>
          <a:p>
            <a:pPr>
              <a:buFont typeface="Arial" panose="020B0604020202020204" pitchFamily="34" charset="0"/>
              <a:buChar char="•"/>
            </a:pPr>
            <a:r>
              <a:rPr lang="en-US" dirty="0"/>
              <a:t>Companies commit to buying commodities from country, state, or province committed to reducing deforestation and making progress </a:t>
            </a:r>
          </a:p>
          <a:p>
            <a:pPr lvl="1">
              <a:buFont typeface="Arial" panose="020B0604020202020204" pitchFamily="34" charset="0"/>
              <a:buChar char="•"/>
            </a:pPr>
            <a:r>
              <a:rPr lang="en-US" dirty="0"/>
              <a:t>Buyers must be able to track targeted commodity flows</a:t>
            </a:r>
          </a:p>
          <a:p>
            <a:pPr lvl="1">
              <a:buFont typeface="Arial" panose="020B0604020202020204" pitchFamily="34" charset="0"/>
              <a:buChar char="•"/>
            </a:pPr>
            <a:r>
              <a:rPr lang="en-US" dirty="0"/>
              <a:t>Jurisdictions with authority to work with stakeholders in controlling deforestation</a:t>
            </a:r>
          </a:p>
          <a:p>
            <a:pPr>
              <a:buFont typeface="Arial" panose="020B0604020202020204" pitchFamily="34" charset="0"/>
              <a:buChar char="•"/>
            </a:pPr>
            <a:r>
              <a:rPr lang="en-US" dirty="0"/>
              <a:t>More efficient than project level or farm-level certifications</a:t>
            </a:r>
          </a:p>
          <a:p>
            <a:pPr>
              <a:buFont typeface="Arial" panose="020B0604020202020204" pitchFamily="34" charset="0"/>
              <a:buChar char="•"/>
            </a:pPr>
            <a:r>
              <a:rPr lang="en-US" dirty="0"/>
              <a:t>Approved standards</a:t>
            </a:r>
          </a:p>
          <a:p>
            <a:pPr lvl="1"/>
            <a:r>
              <a:rPr lang="en-US" dirty="0"/>
              <a:t>Forest Carbon Partnership Facility’s Carbon Fund Methodological Framework</a:t>
            </a:r>
          </a:p>
          <a:p>
            <a:pPr lvl="1"/>
            <a:r>
              <a:rPr lang="en-US" dirty="0"/>
              <a:t>Verra Jurisdictional and Nested REDD framework</a:t>
            </a:r>
          </a:p>
          <a:p>
            <a:pPr>
              <a:buFont typeface="Arial" panose="020B0604020202020204" pitchFamily="34" charset="0"/>
              <a:buChar char="•"/>
            </a:pPr>
            <a:r>
              <a:rPr lang="en-US" dirty="0"/>
              <a:t>Search by commodities or jurisdictions https://commoditiesjurisdictions.wordpress.com/</a:t>
            </a:r>
          </a:p>
          <a:p>
            <a:pPr>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872320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42950"/>
            <a:ext cx="8839200" cy="4038600"/>
          </a:xfrm>
        </p:spPr>
        <p:txBody>
          <a:bodyPr>
            <a:noAutofit/>
          </a:bodyPr>
          <a:lstStyle/>
          <a:p>
            <a:pPr marL="342900" lvl="1" indent="-342900">
              <a:lnSpc>
                <a:spcPct val="90000"/>
              </a:lnSpc>
              <a:spcBef>
                <a:spcPts val="432"/>
              </a:spcBef>
              <a:buClr>
                <a:schemeClr val="tx2"/>
              </a:buClr>
              <a:buFont typeface="Arial" panose="020B0604020202020204" pitchFamily="34" charset="0"/>
              <a:buChar char="•"/>
            </a:pPr>
            <a:r>
              <a:rPr lang="en-US" dirty="0">
                <a:latin typeface="+mn-lt"/>
                <a:cs typeface="Arial" panose="020B0604020202020204" pitchFamily="34" charset="0"/>
              </a:rPr>
              <a:t>Preference for </a:t>
            </a:r>
            <a:r>
              <a:rPr lang="en-US" b="1" dirty="0">
                <a:latin typeface="+mn-lt"/>
              </a:rPr>
              <a:t>Emissions Reduction Purchase Agreements (ERPAs)</a:t>
            </a:r>
            <a:r>
              <a:rPr lang="en-US" dirty="0">
                <a:latin typeface="+mn-lt"/>
              </a:rPr>
              <a:t>, especially by Forest Carbon Partnership Facility’s Carbon Fund</a:t>
            </a:r>
            <a:endParaRPr lang="en-US" dirty="0">
              <a:latin typeface="+mn-lt"/>
              <a:cs typeface="Arial" panose="020B0604020202020204" pitchFamily="34" charset="0"/>
            </a:endParaRPr>
          </a:p>
          <a:p>
            <a:pPr lvl="1">
              <a:lnSpc>
                <a:spcPct val="90000"/>
              </a:lnSpc>
              <a:buClr>
                <a:schemeClr val="bg2"/>
              </a:buClr>
              <a:buFont typeface="Arial" panose="020B0604020202020204" pitchFamily="34" charset="0"/>
              <a:buChar char="•"/>
            </a:pPr>
            <a:r>
              <a:rPr lang="en-US" dirty="0">
                <a:latin typeface="+mn-lt"/>
              </a:rPr>
              <a:t>Agreement between buyer and seller of carbon credits defining</a:t>
            </a:r>
            <a:r>
              <a:rPr lang="en-US" kern="1200" dirty="0">
                <a:latin typeface="+mn-lt"/>
                <a:cs typeface="Arial" panose="020B0604020202020204" pitchFamily="34" charset="0"/>
              </a:rPr>
              <a:t> commercial terms for emission reductions (two countries or a country and corporation)</a:t>
            </a:r>
          </a:p>
          <a:p>
            <a:pPr lvl="1">
              <a:lnSpc>
                <a:spcPct val="90000"/>
              </a:lnSpc>
              <a:buClr>
                <a:schemeClr val="bg2"/>
              </a:buClr>
              <a:buFont typeface="Arial" panose="020B0604020202020204" pitchFamily="34" charset="0"/>
              <a:buChar char="•"/>
            </a:pPr>
            <a:r>
              <a:rPr lang="en-US" dirty="0">
                <a:latin typeface="+mn-lt"/>
              </a:rPr>
              <a:t>Quantity and price </a:t>
            </a:r>
          </a:p>
          <a:p>
            <a:pPr lvl="1">
              <a:lnSpc>
                <a:spcPct val="90000"/>
              </a:lnSpc>
              <a:buClr>
                <a:schemeClr val="bg2"/>
              </a:buClr>
              <a:buFont typeface="Arial" panose="020B0604020202020204" pitchFamily="34" charset="0"/>
              <a:buChar char="•"/>
            </a:pPr>
            <a:r>
              <a:rPr lang="en-US" dirty="0">
                <a:latin typeface="+mn-lt"/>
              </a:rPr>
              <a:t>Delivery and payment schedule </a:t>
            </a:r>
          </a:p>
          <a:p>
            <a:pPr lvl="1">
              <a:lnSpc>
                <a:spcPct val="90000"/>
              </a:lnSpc>
              <a:buClr>
                <a:schemeClr val="bg2"/>
              </a:buClr>
              <a:buFont typeface="Arial" panose="020B0604020202020204" pitchFamily="34" charset="0"/>
              <a:buChar char="•"/>
            </a:pPr>
            <a:r>
              <a:rPr lang="en-US" dirty="0">
                <a:latin typeface="+mn-lt"/>
              </a:rPr>
              <a:t>Consequences of non-delivery</a:t>
            </a:r>
          </a:p>
          <a:p>
            <a:pPr lvl="1">
              <a:lnSpc>
                <a:spcPct val="90000"/>
              </a:lnSpc>
              <a:buClr>
                <a:schemeClr val="bg2"/>
              </a:buClr>
              <a:buFont typeface="Arial" panose="020B0604020202020204" pitchFamily="34" charset="0"/>
              <a:buChar char="•"/>
            </a:pPr>
            <a:r>
              <a:rPr lang="en-US" dirty="0">
                <a:latin typeface="+mn-lt"/>
              </a:rPr>
              <a:t>Consequences of default</a:t>
            </a:r>
          </a:p>
          <a:p>
            <a:pPr lvl="1">
              <a:lnSpc>
                <a:spcPct val="90000"/>
              </a:lnSpc>
              <a:buClr>
                <a:schemeClr val="bg2"/>
              </a:buClr>
              <a:buFont typeface="Arial" panose="020B0604020202020204" pitchFamily="34" charset="0"/>
              <a:buChar char="•"/>
            </a:pPr>
            <a:r>
              <a:rPr lang="en-US" dirty="0">
                <a:latin typeface="+mn-lt"/>
              </a:rPr>
              <a:t>General obligations of seller and buyer</a:t>
            </a:r>
          </a:p>
          <a:p>
            <a:pPr lvl="1">
              <a:lnSpc>
                <a:spcPct val="90000"/>
              </a:lnSpc>
              <a:buClr>
                <a:schemeClr val="bg2"/>
              </a:buClr>
              <a:buFont typeface="Arial" panose="020B0604020202020204" pitchFamily="34" charset="0"/>
              <a:buChar char="•"/>
            </a:pPr>
            <a:r>
              <a:rPr lang="en-US" dirty="0">
                <a:latin typeface="+mn-lt"/>
              </a:rPr>
              <a:t>Project risks, responsibility, and management</a:t>
            </a:r>
          </a:p>
          <a:p>
            <a:pPr marL="412750" indent="-342900">
              <a:lnSpc>
                <a:spcPct val="90000"/>
              </a:lnSpc>
              <a:buClr>
                <a:schemeClr val="tx2"/>
              </a:buClr>
              <a:buFont typeface="Arial" panose="020B0604020202020204" pitchFamily="34" charset="0"/>
              <a:buChar char="•"/>
            </a:pPr>
            <a:endParaRPr lang="en-US" b="1" dirty="0">
              <a:latin typeface="+mn-lt"/>
              <a:cs typeface="Arial" panose="020B0604020202020204" pitchFamily="34" charset="0"/>
            </a:endParaRPr>
          </a:p>
        </p:txBody>
      </p:sp>
      <p:sp>
        <p:nvSpPr>
          <p:cNvPr id="2" name="Title 1"/>
          <p:cNvSpPr>
            <a:spLocks noGrp="1"/>
          </p:cNvSpPr>
          <p:nvPr>
            <p:ph type="title"/>
          </p:nvPr>
        </p:nvSpPr>
        <p:spPr>
          <a:xfrm>
            <a:off x="686104" y="68134"/>
            <a:ext cx="7772400" cy="674816"/>
          </a:xfrm>
        </p:spPr>
        <p:txBody>
          <a:bodyPr>
            <a:normAutofit/>
          </a:bodyPr>
          <a:lstStyle/>
          <a:p>
            <a:r>
              <a:rPr lang="en-US" sz="2700" dirty="0"/>
              <a:t>Structuring REDD+ Agreements (I)</a:t>
            </a:r>
          </a:p>
        </p:txBody>
      </p:sp>
      <p:sp>
        <p:nvSpPr>
          <p:cNvPr id="4" name="Slide Number Placeholder 3"/>
          <p:cNvSpPr>
            <a:spLocks noGrp="1"/>
          </p:cNvSpPr>
          <p:nvPr>
            <p:ph type="sldNum" sz="quarter" idx="4"/>
          </p:nvPr>
        </p:nvSpPr>
        <p:spPr/>
        <p:txBody>
          <a:bodyPr/>
          <a:lstStyle/>
          <a:p>
            <a:fld id="{42782948-4DBE-204D-AB9E-B65E067054AE}" type="slidenum">
              <a:rPr lang="en-US" smtClean="0"/>
              <a:pPr/>
              <a:t>11</a:t>
            </a:fld>
            <a:endParaRPr lang="en-US"/>
          </a:p>
        </p:txBody>
      </p:sp>
    </p:spTree>
    <p:extLst>
      <p:ext uri="{BB962C8B-B14F-4D97-AF65-F5344CB8AC3E}">
        <p14:creationId xmlns:p14="http://schemas.microsoft.com/office/powerpoint/2010/main" val="1028838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070D57B3-A18F-461C-A39D-846CC2834F0D}" type="slidenum">
              <a:rPr lang="en-US" smtClean="0"/>
              <a:pPr>
                <a:defRPr/>
              </a:pPr>
              <a:t>12</a:t>
            </a:fld>
            <a:endParaRPr lang="en-US" dirty="0"/>
          </a:p>
        </p:txBody>
      </p:sp>
      <p:sp>
        <p:nvSpPr>
          <p:cNvPr id="3" name="Title 2"/>
          <p:cNvSpPr>
            <a:spLocks noGrp="1"/>
          </p:cNvSpPr>
          <p:nvPr>
            <p:ph type="title"/>
          </p:nvPr>
        </p:nvSpPr>
        <p:spPr>
          <a:xfrm>
            <a:off x="457200" y="505480"/>
            <a:ext cx="7772400" cy="523220"/>
          </a:xfrm>
        </p:spPr>
        <p:txBody>
          <a:bodyPr>
            <a:normAutofit/>
          </a:bodyPr>
          <a:lstStyle/>
          <a:p>
            <a:r>
              <a:rPr lang="en-US" dirty="0"/>
              <a:t>Structuring REDD+ Agreements (2)</a:t>
            </a:r>
          </a:p>
        </p:txBody>
      </p:sp>
      <p:sp>
        <p:nvSpPr>
          <p:cNvPr id="5" name="Content Placeholder 4"/>
          <p:cNvSpPr>
            <a:spLocks noGrp="1"/>
          </p:cNvSpPr>
          <p:nvPr>
            <p:ph idx="1"/>
          </p:nvPr>
        </p:nvSpPr>
        <p:spPr/>
        <p:txBody>
          <a:bodyPr>
            <a:normAutofit/>
          </a:bodyPr>
          <a:lstStyle/>
          <a:p>
            <a:pPr>
              <a:lnSpc>
                <a:spcPct val="90000"/>
              </a:lnSpc>
              <a:buClr>
                <a:schemeClr val="tx2"/>
              </a:buClr>
              <a:buFont typeface="Arial" panose="020B0604020202020204" pitchFamily="34" charset="0"/>
              <a:buChar char="•"/>
            </a:pPr>
            <a:r>
              <a:rPr lang="en-US" dirty="0">
                <a:cs typeface="Arial" panose="020B0604020202020204" pitchFamily="34" charset="0"/>
              </a:rPr>
              <a:t>Debt investments can also work</a:t>
            </a:r>
            <a:endParaRPr lang="en-US" dirty="0"/>
          </a:p>
          <a:p>
            <a:pPr marL="412750" indent="-342900">
              <a:lnSpc>
                <a:spcPct val="90000"/>
              </a:lnSpc>
              <a:buClr>
                <a:schemeClr val="tx2"/>
              </a:buClr>
              <a:buFont typeface="Arial" panose="020B0604020202020204" pitchFamily="34" charset="0"/>
              <a:buChar char="•"/>
            </a:pPr>
            <a:r>
              <a:rPr lang="en-US" dirty="0">
                <a:cs typeface="Arial" panose="020B0604020202020204" pitchFamily="34" charset="0"/>
              </a:rPr>
              <a:t>Equity investors prefer multiple revenue streams to diversify risks</a:t>
            </a:r>
          </a:p>
          <a:p>
            <a:pPr marL="712787" lvl="1" indent="-342900">
              <a:lnSpc>
                <a:spcPct val="90000"/>
              </a:lnSpc>
              <a:buClr>
                <a:schemeClr val="bg2"/>
              </a:buClr>
              <a:buFont typeface="Arial" panose="020B0604020202020204" pitchFamily="34" charset="0"/>
              <a:buChar char="•"/>
            </a:pPr>
            <a:r>
              <a:rPr lang="en-US" dirty="0">
                <a:cs typeface="Arial" panose="020B0604020202020204" pitchFamily="34" charset="0"/>
              </a:rPr>
              <a:t>Carbon credits</a:t>
            </a:r>
          </a:p>
          <a:p>
            <a:pPr marL="712787" lvl="1" indent="-342900">
              <a:lnSpc>
                <a:spcPct val="90000"/>
              </a:lnSpc>
              <a:buClr>
                <a:schemeClr val="bg2"/>
              </a:buClr>
              <a:buFont typeface="Arial" panose="020B0604020202020204" pitchFamily="34" charset="0"/>
              <a:buChar char="•"/>
            </a:pPr>
            <a:r>
              <a:rPr lang="en-US" dirty="0">
                <a:cs typeface="Arial" panose="020B0604020202020204" pitchFamily="34" charset="0"/>
              </a:rPr>
              <a:t>Sale of sustainable commodities</a:t>
            </a:r>
          </a:p>
          <a:p>
            <a:pPr marL="712787" lvl="1" indent="-342900">
              <a:lnSpc>
                <a:spcPct val="90000"/>
              </a:lnSpc>
              <a:buClr>
                <a:schemeClr val="bg2"/>
              </a:buClr>
              <a:buFont typeface="Arial" panose="020B0604020202020204" pitchFamily="34" charset="0"/>
              <a:buChar char="•"/>
            </a:pPr>
            <a:r>
              <a:rPr lang="en-US" dirty="0">
                <a:cs typeface="Arial" panose="020B0604020202020204" pitchFamily="34" charset="0"/>
              </a:rPr>
              <a:t>Payments for ecosystem services</a:t>
            </a:r>
            <a:r>
              <a:rPr lang="en-US" dirty="0"/>
              <a:t> </a:t>
            </a:r>
            <a:endParaRPr lang="en-US" dirty="0">
              <a:cs typeface="Arial" panose="020B0604020202020204" pitchFamily="34" charset="0"/>
            </a:endParaRPr>
          </a:p>
          <a:p>
            <a:endParaRPr lang="en-US" dirty="0"/>
          </a:p>
        </p:txBody>
      </p:sp>
    </p:spTree>
    <p:extLst>
      <p:ext uri="{BB962C8B-B14F-4D97-AF65-F5344CB8AC3E}">
        <p14:creationId xmlns:p14="http://schemas.microsoft.com/office/powerpoint/2010/main" val="3596036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67E1E682-D39B-4521-A8C7-625D871A0B0F}"/>
              </a:ext>
            </a:extLst>
          </p:cNvPr>
          <p:cNvSpPr>
            <a:spLocks noGrp="1"/>
          </p:cNvSpPr>
          <p:nvPr>
            <p:ph idx="1"/>
          </p:nvPr>
        </p:nvSpPr>
        <p:spPr>
          <a:xfrm>
            <a:off x="685800" y="1200150"/>
            <a:ext cx="8153400" cy="3644384"/>
          </a:xfrm>
        </p:spPr>
        <p:txBody>
          <a:bodyPr numCol="2">
            <a:noAutofit/>
          </a:bodyPr>
          <a:lstStyle/>
          <a:p>
            <a:pPr>
              <a:buClr>
                <a:schemeClr val="tx2"/>
              </a:buClr>
              <a:buFont typeface="Arial" panose="020B0604020202020204" pitchFamily="34" charset="0"/>
              <a:buChar char="•"/>
            </a:pPr>
            <a:r>
              <a:rPr lang="en-US" dirty="0">
                <a:latin typeface="+mn-lt"/>
                <a:hlinkClick r:id="rId2"/>
              </a:rPr>
              <a:t>Capacity-building</a:t>
            </a:r>
            <a:endParaRPr lang="en-US" dirty="0">
              <a:latin typeface="+mn-lt"/>
            </a:endParaRPr>
          </a:p>
          <a:p>
            <a:pPr>
              <a:buClr>
                <a:schemeClr val="tx2"/>
              </a:buClr>
              <a:buFont typeface="Arial" panose="020B0604020202020204" pitchFamily="34" charset="0"/>
              <a:buChar char="•"/>
            </a:pPr>
            <a:r>
              <a:rPr lang="en-US" dirty="0">
                <a:latin typeface="+mn-lt"/>
                <a:hlinkClick r:id="rId3"/>
              </a:rPr>
              <a:t>Drivers of deforestation</a:t>
            </a:r>
            <a:endParaRPr lang="en-US" dirty="0">
              <a:latin typeface="+mn-lt"/>
            </a:endParaRPr>
          </a:p>
          <a:p>
            <a:pPr>
              <a:buClr>
                <a:schemeClr val="tx2"/>
              </a:buClr>
              <a:buFont typeface="Arial" panose="020B0604020202020204" pitchFamily="34" charset="0"/>
              <a:buChar char="•"/>
            </a:pPr>
            <a:r>
              <a:rPr lang="en-US" dirty="0">
                <a:latin typeface="+mn-lt"/>
                <a:hlinkClick r:id="rId4"/>
              </a:rPr>
              <a:t>REDD+ MRV and results-based payments</a:t>
            </a:r>
            <a:endParaRPr lang="en-US" dirty="0">
              <a:latin typeface="+mn-lt"/>
            </a:endParaRPr>
          </a:p>
          <a:p>
            <a:pPr>
              <a:buClr>
                <a:schemeClr val="tx2"/>
              </a:buClr>
              <a:buFont typeface="Arial" panose="020B0604020202020204" pitchFamily="34" charset="0"/>
              <a:buChar char="•"/>
            </a:pPr>
            <a:r>
              <a:rPr lang="en-US" dirty="0">
                <a:latin typeface="+mn-lt"/>
                <a:hlinkClick r:id="rId5"/>
              </a:rPr>
              <a:t>UNFCCC documents relevant for REDD+</a:t>
            </a:r>
            <a:r>
              <a:rPr lang="en-US" dirty="0">
                <a:latin typeface="+mn-lt"/>
              </a:rPr>
              <a:t> </a:t>
            </a:r>
          </a:p>
          <a:p>
            <a:pPr>
              <a:buClr>
                <a:schemeClr val="tx2"/>
              </a:buClr>
              <a:buFont typeface="Arial" panose="020B0604020202020204" pitchFamily="34" charset="0"/>
              <a:buChar char="•"/>
            </a:pPr>
            <a:r>
              <a:rPr lang="en-US" dirty="0">
                <a:latin typeface="+mn-lt"/>
                <a:hlinkClick r:id="rId6"/>
              </a:rPr>
              <a:t>National strategy</a:t>
            </a:r>
            <a:endParaRPr lang="en-US" dirty="0">
              <a:latin typeface="+mn-lt"/>
            </a:endParaRPr>
          </a:p>
          <a:p>
            <a:pPr>
              <a:buClr>
                <a:schemeClr val="tx2"/>
              </a:buClr>
              <a:buFont typeface="Arial" panose="020B0604020202020204" pitchFamily="34" charset="0"/>
              <a:buChar char="•"/>
            </a:pPr>
            <a:endParaRPr lang="en-US" dirty="0">
              <a:latin typeface="+mn-lt"/>
              <a:hlinkClick r:id="rId7"/>
            </a:endParaRPr>
          </a:p>
          <a:p>
            <a:pPr>
              <a:buClr>
                <a:schemeClr val="tx2"/>
              </a:buClr>
              <a:buFont typeface="Arial" panose="020B0604020202020204" pitchFamily="34" charset="0"/>
              <a:buChar char="•"/>
            </a:pPr>
            <a:r>
              <a:rPr lang="en-US" dirty="0">
                <a:latin typeface="+mn-lt"/>
                <a:hlinkClick r:id="rId7"/>
              </a:rPr>
              <a:t>Forest reference levels</a:t>
            </a:r>
            <a:r>
              <a:rPr lang="en-US" dirty="0">
                <a:latin typeface="+mn-lt"/>
              </a:rPr>
              <a:t> </a:t>
            </a:r>
          </a:p>
          <a:p>
            <a:pPr>
              <a:buClr>
                <a:schemeClr val="tx2"/>
              </a:buClr>
              <a:buFont typeface="Arial" panose="020B0604020202020204" pitchFamily="34" charset="0"/>
              <a:buChar char="•"/>
            </a:pPr>
            <a:r>
              <a:rPr lang="en-US" dirty="0">
                <a:latin typeface="+mn-lt"/>
                <a:hlinkClick r:id="rId8"/>
              </a:rPr>
              <a:t>National forest monitoring system</a:t>
            </a:r>
            <a:r>
              <a:rPr lang="en-US" dirty="0">
                <a:latin typeface="+mn-lt"/>
              </a:rPr>
              <a:t>          </a:t>
            </a:r>
          </a:p>
          <a:p>
            <a:pPr>
              <a:buClr>
                <a:schemeClr val="tx2"/>
              </a:buClr>
              <a:buFont typeface="Arial" panose="020B0604020202020204" pitchFamily="34" charset="0"/>
              <a:buChar char="•"/>
            </a:pPr>
            <a:r>
              <a:rPr lang="en-US" dirty="0">
                <a:latin typeface="+mn-lt"/>
                <a:hlinkClick r:id="rId9"/>
              </a:rPr>
              <a:t>Safeguards</a:t>
            </a:r>
            <a:r>
              <a:rPr lang="en-US" dirty="0">
                <a:latin typeface="+mn-lt"/>
              </a:rPr>
              <a:t> </a:t>
            </a:r>
          </a:p>
          <a:p>
            <a:pPr>
              <a:buClr>
                <a:schemeClr val="tx2"/>
              </a:buClr>
              <a:buFont typeface="Arial" panose="020B0604020202020204" pitchFamily="34" charset="0"/>
              <a:buChar char="•"/>
            </a:pPr>
            <a:r>
              <a:rPr lang="en-US" dirty="0">
                <a:latin typeface="+mn-lt"/>
                <a:hlinkClick r:id="rId10"/>
              </a:rPr>
              <a:t>Warsaw Framework for REDD+</a:t>
            </a:r>
            <a:endParaRPr lang="en-US" dirty="0">
              <a:latin typeface="+mn-lt"/>
            </a:endParaRPr>
          </a:p>
          <a:p>
            <a:pPr>
              <a:buClr>
                <a:schemeClr val="tx2"/>
              </a:buClr>
              <a:buFont typeface="Arial" panose="020B0604020202020204" pitchFamily="34" charset="0"/>
              <a:buChar char="•"/>
            </a:pPr>
            <a:r>
              <a:rPr lang="en-US" dirty="0">
                <a:latin typeface="+mn-lt"/>
              </a:rPr>
              <a:t> </a:t>
            </a:r>
            <a:r>
              <a:rPr lang="en-US" dirty="0">
                <a:latin typeface="+mn-lt"/>
                <a:hlinkClick r:id="rId11"/>
              </a:rPr>
              <a:t>UNFCCC negotiations</a:t>
            </a:r>
            <a:r>
              <a:rPr lang="en-US" dirty="0">
                <a:solidFill>
                  <a:srgbClr val="4B91D8"/>
                </a:solidFill>
                <a:latin typeface="+mn-lt"/>
                <a:hlinkClick r:id="rId2">
                  <a:extLst>
                    <a:ext uri="{A12FA001-AC4F-418D-AE19-62706E023703}">
                      <ahyp:hlinkClr xmlns:ahyp="http://schemas.microsoft.com/office/drawing/2018/hyperlinkcolor" xmlns="" val="tx"/>
                    </a:ext>
                  </a:extLst>
                </a:hlinkClick>
              </a:rPr>
              <a:t/>
            </a:r>
            <a:br>
              <a:rPr lang="en-US" dirty="0">
                <a:solidFill>
                  <a:srgbClr val="4B91D8"/>
                </a:solidFill>
                <a:latin typeface="+mn-lt"/>
                <a:hlinkClick r:id="rId2">
                  <a:extLst>
                    <a:ext uri="{A12FA001-AC4F-418D-AE19-62706E023703}">
                      <ahyp:hlinkClr xmlns:ahyp="http://schemas.microsoft.com/office/drawing/2018/hyperlinkcolor" xmlns="" val="tx"/>
                    </a:ext>
                  </a:extLst>
                </a:hlinkClick>
              </a:rPr>
            </a:br>
            <a:endParaRPr lang="en-US" dirty="0">
              <a:latin typeface="+mn-lt"/>
            </a:endParaRPr>
          </a:p>
        </p:txBody>
      </p:sp>
      <p:sp>
        <p:nvSpPr>
          <p:cNvPr id="4" name="Slide Number Placeholder 3">
            <a:extLst>
              <a:ext uri="{FF2B5EF4-FFF2-40B4-BE49-F238E27FC236}">
                <a16:creationId xmlns:a16="http://schemas.microsoft.com/office/drawing/2014/main" xmlns="" id="{D83CECC8-4C91-49F6-A886-B185FBA93627}"/>
              </a:ext>
            </a:extLst>
          </p:cNvPr>
          <p:cNvSpPr>
            <a:spLocks noGrp="1"/>
          </p:cNvSpPr>
          <p:nvPr>
            <p:ph type="sldNum" sz="quarter" idx="4"/>
          </p:nvPr>
        </p:nvSpPr>
        <p:spPr/>
        <p:txBody>
          <a:bodyPr/>
          <a:lstStyle/>
          <a:p>
            <a:pPr>
              <a:defRPr/>
            </a:pPr>
            <a:fld id="{070D57B3-A18F-461C-A39D-846CC2834F0D}" type="slidenum">
              <a:rPr lang="en-US" smtClean="0"/>
              <a:pPr>
                <a:defRPr/>
              </a:pPr>
              <a:t>13</a:t>
            </a:fld>
            <a:endParaRPr lang="en-US" dirty="0"/>
          </a:p>
        </p:txBody>
      </p:sp>
      <p:sp>
        <p:nvSpPr>
          <p:cNvPr id="3" name="Title 2">
            <a:extLst>
              <a:ext uri="{FF2B5EF4-FFF2-40B4-BE49-F238E27FC236}">
                <a16:creationId xmlns:a16="http://schemas.microsoft.com/office/drawing/2014/main" xmlns="" id="{0CA1579A-B1FF-4EDD-B0A9-83F7F1530E31}"/>
              </a:ext>
            </a:extLst>
          </p:cNvPr>
          <p:cNvSpPr>
            <a:spLocks noGrp="1"/>
          </p:cNvSpPr>
          <p:nvPr>
            <p:ph type="title"/>
          </p:nvPr>
        </p:nvSpPr>
        <p:spPr/>
        <p:txBody>
          <a:bodyPr>
            <a:noAutofit/>
          </a:bodyPr>
          <a:lstStyle/>
          <a:p>
            <a:r>
              <a:rPr lang="en-US" dirty="0">
                <a:latin typeface="+mj-lt"/>
              </a:rPr>
              <a:t/>
            </a:r>
            <a:br>
              <a:rPr lang="en-US" dirty="0">
                <a:latin typeface="+mj-lt"/>
              </a:rPr>
            </a:br>
            <a:r>
              <a:rPr lang="en-US" dirty="0">
                <a:latin typeface="+mj-lt"/>
              </a:rPr>
              <a:t/>
            </a:r>
            <a:br>
              <a:rPr lang="en-US" dirty="0">
                <a:latin typeface="+mj-lt"/>
              </a:rPr>
            </a:br>
            <a:r>
              <a:rPr lang="en-US" dirty="0">
                <a:latin typeface="+mj-lt"/>
              </a:rPr>
              <a:t/>
            </a:r>
            <a:br>
              <a:rPr lang="en-US" dirty="0">
                <a:latin typeface="+mj-lt"/>
              </a:rPr>
            </a:br>
            <a:r>
              <a:rPr lang="en-US" dirty="0">
                <a:latin typeface="+mj-lt"/>
              </a:rPr>
              <a:t/>
            </a:r>
            <a:br>
              <a:rPr lang="en-US" dirty="0">
                <a:latin typeface="+mj-lt"/>
              </a:rPr>
            </a:br>
            <a:r>
              <a:rPr lang="en-US" dirty="0">
                <a:latin typeface="+mj-lt"/>
              </a:rPr>
              <a:t/>
            </a:r>
            <a:br>
              <a:rPr lang="en-US" dirty="0">
                <a:latin typeface="+mj-lt"/>
              </a:rPr>
            </a:br>
            <a:r>
              <a:rPr lang="en-US" dirty="0">
                <a:latin typeface="+mj-lt"/>
              </a:rPr>
              <a:t/>
            </a:r>
            <a:br>
              <a:rPr lang="en-US" dirty="0">
                <a:latin typeface="+mj-lt"/>
              </a:rPr>
            </a:br>
            <a:r>
              <a:rPr lang="en-US" dirty="0">
                <a:latin typeface="+mj-lt"/>
              </a:rPr>
              <a:t/>
            </a:r>
            <a:br>
              <a:rPr lang="en-US" dirty="0">
                <a:latin typeface="+mj-lt"/>
              </a:rPr>
            </a:br>
            <a:r>
              <a:rPr lang="en-US" dirty="0">
                <a:latin typeface="+mj-lt"/>
              </a:rPr>
              <a:t>UNFCCC Fact Sheets on REDD+</a:t>
            </a:r>
          </a:p>
        </p:txBody>
      </p:sp>
      <p:sp>
        <p:nvSpPr>
          <p:cNvPr id="5" name="Rectangle 4"/>
          <p:cNvSpPr/>
          <p:nvPr/>
        </p:nvSpPr>
        <p:spPr>
          <a:xfrm>
            <a:off x="2501209" y="4400550"/>
            <a:ext cx="4141583" cy="400110"/>
          </a:xfrm>
          <a:prstGeom prst="rect">
            <a:avLst/>
          </a:prstGeom>
        </p:spPr>
        <p:txBody>
          <a:bodyPr wrap="none">
            <a:spAutoFit/>
          </a:bodyPr>
          <a:lstStyle/>
          <a:p>
            <a:r>
              <a:rPr lang="en-US" sz="2000" dirty="0">
                <a:solidFill>
                  <a:srgbClr val="4B91D8"/>
                </a:solidFill>
                <a:hlinkClick r:id="rId2">
                  <a:extLst>
                    <a:ext uri="{A12FA001-AC4F-418D-AE19-62706E023703}">
                      <ahyp:hlinkClr xmlns:ahyp="http://schemas.microsoft.com/office/drawing/2018/hyperlinkcolor" xmlns="" val="tx"/>
                    </a:ext>
                  </a:extLst>
                </a:hlinkClick>
              </a:rPr>
              <a:t>https://redd.unfccc.int/fact-sheets.html</a:t>
            </a:r>
            <a:endParaRPr lang="en-US" sz="2000" dirty="0"/>
          </a:p>
        </p:txBody>
      </p:sp>
    </p:spTree>
    <p:extLst>
      <p:ext uri="{BB962C8B-B14F-4D97-AF65-F5344CB8AC3E}">
        <p14:creationId xmlns:p14="http://schemas.microsoft.com/office/powerpoint/2010/main" val="615572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2E1ECDA-08DA-495F-87A6-F2ACB62E5288}"/>
              </a:ext>
            </a:extLst>
          </p:cNvPr>
          <p:cNvSpPr>
            <a:spLocks noGrp="1"/>
          </p:cNvSpPr>
          <p:nvPr>
            <p:ph idx="1"/>
          </p:nvPr>
        </p:nvSpPr>
        <p:spPr>
          <a:xfrm>
            <a:off x="685800" y="1123950"/>
            <a:ext cx="7772400" cy="3429000"/>
          </a:xfrm>
        </p:spPr>
        <p:txBody>
          <a:bodyPr>
            <a:noAutofit/>
          </a:bodyPr>
          <a:lstStyle/>
          <a:p>
            <a:pPr>
              <a:buClr>
                <a:schemeClr val="tx2"/>
              </a:buClr>
              <a:buFont typeface="Arial" panose="020B0604020202020204" pitchFamily="34" charset="0"/>
              <a:buChar char="•"/>
            </a:pPr>
            <a:r>
              <a:rPr lang="en-US" sz="1800" dirty="0"/>
              <a:t>National strategy or action plan</a:t>
            </a:r>
          </a:p>
          <a:p>
            <a:pPr>
              <a:buClr>
                <a:schemeClr val="tx2"/>
              </a:buClr>
              <a:buFont typeface="Arial" panose="020B0604020202020204" pitchFamily="34" charset="0"/>
              <a:buChar char="•"/>
            </a:pPr>
            <a:r>
              <a:rPr lang="en-US" sz="1800" dirty="0"/>
              <a:t>Assessed forest reference emission level (FREL) or forest reference level (FRL)</a:t>
            </a:r>
          </a:p>
          <a:p>
            <a:pPr lvl="1">
              <a:buClr>
                <a:schemeClr val="bg2"/>
              </a:buClr>
              <a:buFont typeface="Arial" panose="020B0604020202020204" pitchFamily="34" charset="0"/>
              <a:buChar char="•"/>
            </a:pPr>
            <a:r>
              <a:rPr lang="en-US" sz="1800" dirty="0"/>
              <a:t>FRELs focus on reducing emissions from deforestation and forest degradation (REDD) </a:t>
            </a:r>
          </a:p>
          <a:p>
            <a:pPr lvl="1">
              <a:buClr>
                <a:schemeClr val="bg2"/>
              </a:buClr>
              <a:buFont typeface="Arial" panose="020B0604020202020204" pitchFamily="34" charset="0"/>
              <a:buChar char="•"/>
            </a:pPr>
            <a:r>
              <a:rPr lang="en-US" sz="1800" dirty="0"/>
              <a:t>FRLs also include activities that increase carbon removals (REDD+)</a:t>
            </a:r>
          </a:p>
          <a:p>
            <a:pPr>
              <a:buClr>
                <a:schemeClr val="tx2"/>
              </a:buClr>
              <a:buFont typeface="Arial" panose="020B0604020202020204" pitchFamily="34" charset="0"/>
              <a:buChar char="•"/>
            </a:pPr>
            <a:r>
              <a:rPr lang="en-US" sz="1800" dirty="0"/>
              <a:t>National forest monitoring system</a:t>
            </a:r>
          </a:p>
          <a:p>
            <a:pPr>
              <a:buClr>
                <a:schemeClr val="tx2"/>
              </a:buClr>
              <a:buFont typeface="Arial" panose="020B0604020202020204" pitchFamily="34" charset="0"/>
              <a:buChar char="•"/>
            </a:pPr>
            <a:r>
              <a:rPr lang="en-US" sz="1800" dirty="0"/>
              <a:t>System for providing information on how the safeguards are being addressed and respected</a:t>
            </a:r>
          </a:p>
          <a:p>
            <a:pPr>
              <a:buClr>
                <a:schemeClr val="tx2"/>
              </a:buClr>
              <a:buFont typeface="Arial" panose="020B0604020202020204" pitchFamily="34" charset="0"/>
              <a:buChar char="•"/>
            </a:pPr>
            <a:r>
              <a:rPr lang="en-US" sz="1800" dirty="0"/>
              <a:t>Measurement, reporting and verification (MRV) of actions and results</a:t>
            </a:r>
          </a:p>
          <a:p>
            <a:pPr>
              <a:buClr>
                <a:schemeClr val="tx2"/>
              </a:buClr>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xmlns="" id="{45813A94-402D-4E45-9D29-874D170786C9}"/>
              </a:ext>
            </a:extLst>
          </p:cNvPr>
          <p:cNvSpPr>
            <a:spLocks noGrp="1"/>
          </p:cNvSpPr>
          <p:nvPr>
            <p:ph type="sldNum" sz="quarter" idx="4"/>
          </p:nvPr>
        </p:nvSpPr>
        <p:spPr/>
        <p:txBody>
          <a:bodyPr/>
          <a:lstStyle/>
          <a:p>
            <a:pPr>
              <a:defRPr/>
            </a:pPr>
            <a:fld id="{070D57B3-A18F-461C-A39D-846CC2834F0D}" type="slidenum">
              <a:rPr lang="en-US" smtClean="0"/>
              <a:pPr>
                <a:defRPr/>
              </a:pPr>
              <a:t>14</a:t>
            </a:fld>
            <a:endParaRPr lang="en-US" dirty="0"/>
          </a:p>
        </p:txBody>
      </p:sp>
      <p:sp>
        <p:nvSpPr>
          <p:cNvPr id="3" name="Title 2">
            <a:extLst>
              <a:ext uri="{FF2B5EF4-FFF2-40B4-BE49-F238E27FC236}">
                <a16:creationId xmlns:a16="http://schemas.microsoft.com/office/drawing/2014/main" xmlns="" id="{D3EBDFCD-CCC3-458F-9C86-6E338D8CBEC6}"/>
              </a:ext>
            </a:extLst>
          </p:cNvPr>
          <p:cNvSpPr>
            <a:spLocks noGrp="1"/>
          </p:cNvSpPr>
          <p:nvPr>
            <p:ph type="title"/>
          </p:nvPr>
        </p:nvSpPr>
        <p:spPr/>
        <p:txBody>
          <a:bodyPr>
            <a:noAutofit/>
          </a:bodyPr>
          <a:lstStyle/>
          <a:p>
            <a:r>
              <a:rPr lang="en-US" b="0" cap="none" dirty="0"/>
              <a:t/>
            </a:r>
            <a:br>
              <a:rPr lang="en-US" b="0" cap="none" dirty="0"/>
            </a:br>
            <a:r>
              <a:rPr lang="en-US" dirty="0"/>
              <a:t>Requirements for REDD+ Results-Based Payments</a:t>
            </a:r>
          </a:p>
        </p:txBody>
      </p:sp>
    </p:spTree>
    <p:extLst>
      <p:ext uri="{BB962C8B-B14F-4D97-AF65-F5344CB8AC3E}">
        <p14:creationId xmlns:p14="http://schemas.microsoft.com/office/powerpoint/2010/main" val="118537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5800" y="590550"/>
            <a:ext cx="7772400" cy="3429000"/>
          </a:xfrm>
        </p:spPr>
        <p:txBody>
          <a:bodyPr>
            <a:noAutofit/>
          </a:bodyPr>
          <a:lstStyle/>
          <a:p>
            <a:pPr marL="385763" indent="-342900">
              <a:lnSpc>
                <a:spcPct val="90000"/>
              </a:lnSpc>
              <a:spcAft>
                <a:spcPts val="600"/>
              </a:spcAft>
              <a:buClr>
                <a:schemeClr val="tx2"/>
              </a:buClr>
              <a:buFont typeface="+mj-lt"/>
              <a:buAutoNum type="arabicPeriod"/>
            </a:pPr>
            <a:r>
              <a:rPr lang="en-US" sz="1800" dirty="0"/>
              <a:t>Identify areas </a:t>
            </a:r>
          </a:p>
          <a:p>
            <a:pPr lvl="1">
              <a:lnSpc>
                <a:spcPct val="90000"/>
              </a:lnSpc>
              <a:spcAft>
                <a:spcPts val="600"/>
              </a:spcAft>
              <a:buClr>
                <a:schemeClr val="bg2"/>
              </a:buClr>
              <a:buFont typeface="Arial" panose="020B0604020202020204" pitchFamily="34" charset="0"/>
              <a:buChar char="•"/>
            </a:pPr>
            <a:r>
              <a:rPr lang="en-US" sz="1800" dirty="0"/>
              <a:t>Assess avoided GHG emissions from deforestation and forest degradation or conservation against reference levels (baseline)</a:t>
            </a:r>
          </a:p>
          <a:p>
            <a:pPr lvl="1">
              <a:lnSpc>
                <a:spcPct val="90000"/>
              </a:lnSpc>
              <a:spcAft>
                <a:spcPts val="600"/>
              </a:spcAft>
              <a:buClr>
                <a:schemeClr val="bg2"/>
              </a:buClr>
              <a:buFont typeface="Arial" panose="020B0604020202020204" pitchFamily="34" charset="0"/>
              <a:buChar char="•"/>
            </a:pPr>
            <a:r>
              <a:rPr lang="en-US" sz="1800" dirty="0"/>
              <a:t>Estimate financial benefits and costs (20+ years)</a:t>
            </a:r>
          </a:p>
          <a:p>
            <a:pPr lvl="1">
              <a:lnSpc>
                <a:spcPct val="90000"/>
              </a:lnSpc>
              <a:spcAft>
                <a:spcPts val="600"/>
              </a:spcAft>
              <a:buClr>
                <a:schemeClr val="bg2"/>
              </a:buClr>
              <a:buFont typeface="Arial" panose="020B0604020202020204" pitchFamily="34" charset="0"/>
              <a:buChar char="•"/>
            </a:pPr>
            <a:r>
              <a:rPr lang="en-US" sz="1800" dirty="0"/>
              <a:t>Institutional and social assessment </a:t>
            </a:r>
          </a:p>
          <a:p>
            <a:pPr lvl="2">
              <a:lnSpc>
                <a:spcPct val="90000"/>
              </a:lnSpc>
              <a:spcAft>
                <a:spcPts val="600"/>
              </a:spcAft>
              <a:buClr>
                <a:schemeClr val="tx2"/>
              </a:buClr>
              <a:buFont typeface="Arial" panose="020B0604020202020204" pitchFamily="34" charset="0"/>
              <a:buChar char="•"/>
            </a:pPr>
            <a:r>
              <a:rPr lang="en-US" dirty="0"/>
              <a:t>Local buy-in</a:t>
            </a:r>
          </a:p>
          <a:p>
            <a:pPr lvl="2">
              <a:lnSpc>
                <a:spcPct val="90000"/>
              </a:lnSpc>
              <a:spcAft>
                <a:spcPts val="600"/>
              </a:spcAft>
              <a:buClr>
                <a:schemeClr val="tx2"/>
              </a:buClr>
              <a:buFont typeface="Arial" panose="020B0604020202020204" pitchFamily="34" charset="0"/>
              <a:buChar char="•"/>
            </a:pPr>
            <a:r>
              <a:rPr lang="en-US" dirty="0"/>
              <a:t>Benefit sharing</a:t>
            </a:r>
          </a:p>
          <a:p>
            <a:pPr lvl="2">
              <a:lnSpc>
                <a:spcPct val="90000"/>
              </a:lnSpc>
              <a:spcAft>
                <a:spcPts val="600"/>
              </a:spcAft>
              <a:buClr>
                <a:schemeClr val="tx2"/>
              </a:buClr>
              <a:buFont typeface="Arial" panose="020B0604020202020204" pitchFamily="34" charset="0"/>
              <a:buChar char="•"/>
            </a:pPr>
            <a:r>
              <a:rPr lang="en-US" dirty="0"/>
              <a:t>Legal: ability to enforce agreements</a:t>
            </a:r>
          </a:p>
          <a:p>
            <a:pPr lvl="1">
              <a:lnSpc>
                <a:spcPct val="90000"/>
              </a:lnSpc>
              <a:spcAft>
                <a:spcPts val="600"/>
              </a:spcAft>
              <a:buClr>
                <a:schemeClr val="bg2"/>
              </a:buClr>
              <a:buFont typeface="Arial" panose="020B0604020202020204" pitchFamily="34" charset="0"/>
              <a:buChar char="•"/>
            </a:pPr>
            <a:r>
              <a:rPr lang="en-US" sz="1800" dirty="0"/>
              <a:t>Assess other environmental impacts</a:t>
            </a:r>
          </a:p>
          <a:p>
            <a:pPr marL="385763" indent="-342900">
              <a:lnSpc>
                <a:spcPct val="90000"/>
              </a:lnSpc>
              <a:spcAft>
                <a:spcPts val="600"/>
              </a:spcAft>
              <a:buClr>
                <a:schemeClr val="tx2"/>
              </a:buClr>
              <a:buFont typeface="+mj-lt"/>
              <a:buAutoNum type="arabicPeriod"/>
            </a:pPr>
            <a:r>
              <a:rPr lang="en-US" sz="1800" dirty="0"/>
              <a:t>List project on international carbon registry</a:t>
            </a:r>
          </a:p>
          <a:p>
            <a:pPr marL="385763" indent="-342900">
              <a:lnSpc>
                <a:spcPct val="90000"/>
              </a:lnSpc>
              <a:spcAft>
                <a:spcPts val="600"/>
              </a:spcAft>
              <a:buClr>
                <a:schemeClr val="tx2"/>
              </a:buClr>
              <a:buFont typeface="+mj-lt"/>
              <a:buAutoNum type="arabicPeriod"/>
            </a:pPr>
            <a:r>
              <a:rPr lang="en-US" sz="1800" dirty="0"/>
              <a:t>Implement and monitor </a:t>
            </a:r>
          </a:p>
          <a:p>
            <a:pPr marL="385763" indent="-342900">
              <a:lnSpc>
                <a:spcPct val="90000"/>
              </a:lnSpc>
              <a:spcAft>
                <a:spcPts val="600"/>
              </a:spcAft>
              <a:buClr>
                <a:schemeClr val="tx2"/>
              </a:buClr>
              <a:buFont typeface="+mj-lt"/>
              <a:buAutoNum type="arabicPeriod"/>
            </a:pPr>
            <a:r>
              <a:rPr lang="en-US" sz="1800" dirty="0"/>
              <a:t>Payments for </a:t>
            </a:r>
            <a:r>
              <a:rPr lang="en-US" sz="1800" dirty="0">
                <a:solidFill>
                  <a:srgbClr val="FF0000"/>
                </a:solidFill>
              </a:rPr>
              <a:t>verified</a:t>
            </a:r>
            <a:r>
              <a:rPr lang="en-US" sz="1800" dirty="0"/>
              <a:t> credits</a:t>
            </a:r>
          </a:p>
          <a:p>
            <a:pPr marL="385763" indent="-342900">
              <a:lnSpc>
                <a:spcPct val="90000"/>
              </a:lnSpc>
              <a:spcAft>
                <a:spcPts val="600"/>
              </a:spcAft>
              <a:buClr>
                <a:schemeClr val="tx2"/>
              </a:buClr>
              <a:buFont typeface="+mj-lt"/>
              <a:buAutoNum type="arabicPeriod"/>
            </a:pPr>
            <a:r>
              <a:rPr lang="en-US" sz="1800" dirty="0"/>
              <a:t>Revise as needed</a:t>
            </a:r>
          </a:p>
          <a:p>
            <a:pPr>
              <a:lnSpc>
                <a:spcPct val="90000"/>
              </a:lnSpc>
              <a:spcAft>
                <a:spcPts val="600"/>
              </a:spcAft>
            </a:pPr>
            <a:endParaRPr lang="en-US" sz="1800" b="1" dirty="0"/>
          </a:p>
          <a:p>
            <a:pPr>
              <a:lnSpc>
                <a:spcPct val="90000"/>
              </a:lnSpc>
              <a:spcAft>
                <a:spcPts val="600"/>
              </a:spcAft>
            </a:pPr>
            <a:endParaRPr lang="en-US" sz="1800" dirty="0"/>
          </a:p>
        </p:txBody>
      </p:sp>
      <p:sp>
        <p:nvSpPr>
          <p:cNvPr id="3" name="Title 2"/>
          <p:cNvSpPr>
            <a:spLocks noGrp="1"/>
          </p:cNvSpPr>
          <p:nvPr>
            <p:ph type="title"/>
          </p:nvPr>
        </p:nvSpPr>
        <p:spPr>
          <a:xfrm>
            <a:off x="686104" y="57150"/>
            <a:ext cx="7772400" cy="523220"/>
          </a:xfrm>
        </p:spPr>
        <p:txBody>
          <a:bodyPr>
            <a:normAutofit/>
          </a:bodyPr>
          <a:lstStyle/>
          <a:p>
            <a:r>
              <a:rPr lang="en-US" dirty="0"/>
              <a:t>REDD+ Steps</a:t>
            </a:r>
          </a:p>
        </p:txBody>
      </p:sp>
      <p:sp>
        <p:nvSpPr>
          <p:cNvPr id="2" name="Slide Number Placeholder 1"/>
          <p:cNvSpPr>
            <a:spLocks noGrp="1"/>
          </p:cNvSpPr>
          <p:nvPr>
            <p:ph type="sldNum" sz="quarter" idx="4"/>
          </p:nvPr>
        </p:nvSpPr>
        <p:spPr/>
        <p:txBody>
          <a:bodyPr/>
          <a:lstStyle/>
          <a:p>
            <a:fld id="{42782948-4DBE-204D-AB9E-B65E067054AE}" type="slidenum">
              <a:rPr lang="en-US" smtClean="0"/>
              <a:pPr/>
              <a:t>15</a:t>
            </a:fld>
            <a:endParaRPr lang="en-US"/>
          </a:p>
        </p:txBody>
      </p:sp>
    </p:spTree>
    <p:extLst>
      <p:ext uri="{BB962C8B-B14F-4D97-AF65-F5344CB8AC3E}">
        <p14:creationId xmlns:p14="http://schemas.microsoft.com/office/powerpoint/2010/main" val="3563424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88220D0A-0D3B-4016-BA97-BF876271C9A5}"/>
              </a:ext>
            </a:extLst>
          </p:cNvPr>
          <p:cNvSpPr>
            <a:spLocks noGrp="1"/>
          </p:cNvSpPr>
          <p:nvPr>
            <p:ph idx="1"/>
          </p:nvPr>
        </p:nvSpPr>
        <p:spPr>
          <a:xfrm>
            <a:off x="685800" y="1047750"/>
            <a:ext cx="5791200" cy="4027616"/>
          </a:xfrm>
        </p:spPr>
        <p:txBody>
          <a:bodyPr>
            <a:noAutofit/>
          </a:bodyPr>
          <a:lstStyle/>
          <a:p>
            <a:pPr>
              <a:buClr>
                <a:schemeClr val="tx2"/>
              </a:buClr>
              <a:buFont typeface="Arial" panose="020B0604020202020204" pitchFamily="34" charset="0"/>
              <a:buChar char="•"/>
            </a:pPr>
            <a:r>
              <a:rPr lang="en-US" sz="1800" dirty="0"/>
              <a:t>Estimate national baseline for future GHG emissions or removals in absence of REDD+ actions</a:t>
            </a:r>
          </a:p>
          <a:p>
            <a:pPr>
              <a:buClr>
                <a:schemeClr val="tx2"/>
              </a:buClr>
              <a:buFont typeface="Arial" panose="020B0604020202020204" pitchFamily="34" charset="0"/>
              <a:buChar char="•"/>
            </a:pPr>
            <a:r>
              <a:rPr lang="en-US" sz="1800" dirty="0"/>
              <a:t>Estimate future GHG emissions with REDD+ actions</a:t>
            </a:r>
          </a:p>
          <a:p>
            <a:pPr>
              <a:buClr>
                <a:schemeClr val="tx2"/>
              </a:buClr>
              <a:buFont typeface="Arial" panose="020B0604020202020204" pitchFamily="34" charset="0"/>
              <a:buChar char="•"/>
            </a:pPr>
            <a:r>
              <a:rPr lang="en-US" sz="1800" dirty="0"/>
              <a:t>FRLs are basis for results payments</a:t>
            </a:r>
          </a:p>
          <a:p>
            <a:pPr lvl="1">
              <a:buClr>
                <a:schemeClr val="bg2"/>
              </a:buClr>
              <a:buFont typeface="Arial" panose="020B0604020202020204" pitchFamily="34" charset="0"/>
              <a:buChar char="•"/>
            </a:pPr>
            <a:r>
              <a:rPr lang="en-US" sz="1800" dirty="0"/>
              <a:t>If too low: reduces confidence in program</a:t>
            </a:r>
          </a:p>
          <a:p>
            <a:pPr lvl="1">
              <a:buClr>
                <a:schemeClr val="bg2"/>
              </a:buClr>
              <a:buFont typeface="Arial" panose="020B0604020202020204" pitchFamily="34" charset="0"/>
              <a:buChar char="•"/>
            </a:pPr>
            <a:r>
              <a:rPr lang="en-US" sz="1800" dirty="0"/>
              <a:t>If too high: decreases potential payments</a:t>
            </a:r>
          </a:p>
          <a:p>
            <a:pPr>
              <a:buClr>
                <a:schemeClr val="tx2"/>
              </a:buClr>
              <a:buFont typeface="Arial" panose="020B0604020202020204" pitchFamily="34" charset="0"/>
              <a:buChar char="•"/>
            </a:pPr>
            <a:r>
              <a:rPr lang="en-US" sz="1800" dirty="0"/>
              <a:t>Measurement, reporting, and verification (MRV)</a:t>
            </a:r>
          </a:p>
          <a:p>
            <a:pPr>
              <a:buClr>
                <a:schemeClr val="tx2"/>
              </a:buClr>
              <a:buFont typeface="Arial" panose="020B0604020202020204" pitchFamily="34" charset="0"/>
              <a:buChar char="•"/>
            </a:pPr>
            <a:r>
              <a:rPr lang="en-US" sz="1800" dirty="0"/>
              <a:t>Report results against the FRL in country’s Biennial Update Reports </a:t>
            </a:r>
          </a:p>
          <a:p>
            <a:pPr lvl="1">
              <a:buClr>
                <a:schemeClr val="tx2"/>
              </a:buClr>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xmlns="" id="{4CBDB993-A157-4F5E-9362-0658FC9E44D3}"/>
              </a:ext>
            </a:extLst>
          </p:cNvPr>
          <p:cNvSpPr>
            <a:spLocks noGrp="1"/>
          </p:cNvSpPr>
          <p:nvPr>
            <p:ph type="sldNum" sz="quarter" idx="4"/>
          </p:nvPr>
        </p:nvSpPr>
        <p:spPr/>
        <p:txBody>
          <a:bodyPr/>
          <a:lstStyle/>
          <a:p>
            <a:pPr>
              <a:defRPr/>
            </a:pPr>
            <a:fld id="{070D57B3-A18F-461C-A39D-846CC2834F0D}" type="slidenum">
              <a:rPr lang="en-US" smtClean="0"/>
              <a:pPr>
                <a:defRPr/>
              </a:pPr>
              <a:t>16</a:t>
            </a:fld>
            <a:endParaRPr lang="en-US" dirty="0"/>
          </a:p>
        </p:txBody>
      </p:sp>
      <p:sp>
        <p:nvSpPr>
          <p:cNvPr id="3" name="Title 2">
            <a:extLst>
              <a:ext uri="{FF2B5EF4-FFF2-40B4-BE49-F238E27FC236}">
                <a16:creationId xmlns:a16="http://schemas.microsoft.com/office/drawing/2014/main" xmlns="" id="{29F654DB-98DE-4318-AC91-9ABDD5E305C7}"/>
              </a:ext>
            </a:extLst>
          </p:cNvPr>
          <p:cNvSpPr>
            <a:spLocks noGrp="1"/>
          </p:cNvSpPr>
          <p:nvPr>
            <p:ph type="title"/>
          </p:nvPr>
        </p:nvSpPr>
        <p:spPr/>
        <p:txBody>
          <a:bodyPr>
            <a:normAutofit/>
          </a:bodyPr>
          <a:lstStyle/>
          <a:p>
            <a:r>
              <a:rPr lang="en-US" cap="none" dirty="0"/>
              <a:t>Setting Forest Reference Levels (FRLs)</a:t>
            </a:r>
            <a:endParaRPr lang="en-US" dirty="0"/>
          </a:p>
        </p:txBody>
      </p:sp>
      <p:pic>
        <p:nvPicPr>
          <p:cNvPr id="5" name="Picture 2" descr="https://theredddesk.org/sites/default/files/resources/rel-e-web.png">
            <a:extLst>
              <a:ext uri="{FF2B5EF4-FFF2-40B4-BE49-F238E27FC236}">
                <a16:creationId xmlns:a16="http://schemas.microsoft.com/office/drawing/2014/main" xmlns="" id="{A5AE2B29-09F4-478C-A2CE-0908B5202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9187" y="1336417"/>
            <a:ext cx="1885950"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0982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14350"/>
            <a:ext cx="8610600" cy="4330184"/>
          </a:xfrm>
        </p:spPr>
        <p:txBody>
          <a:bodyPr>
            <a:noAutofit/>
          </a:bodyPr>
          <a:lstStyle/>
          <a:p>
            <a:pPr>
              <a:lnSpc>
                <a:spcPct val="90000"/>
              </a:lnSpc>
              <a:buClr>
                <a:schemeClr val="tx2"/>
              </a:buClr>
              <a:buFont typeface="Arial" panose="020B0604020202020204" pitchFamily="34" charset="0"/>
              <a:buChar char="•"/>
            </a:pPr>
            <a:r>
              <a:rPr lang="en-US" sz="1800" b="1" dirty="0"/>
              <a:t>Counterfactual:   </a:t>
            </a:r>
            <a:r>
              <a:rPr lang="en-US" sz="1800" dirty="0"/>
              <a:t>Future conditions in absence of project</a:t>
            </a:r>
          </a:p>
          <a:p>
            <a:pPr lvl="1">
              <a:lnSpc>
                <a:spcPct val="90000"/>
              </a:lnSpc>
              <a:buClr>
                <a:schemeClr val="bg2"/>
              </a:buClr>
              <a:buFont typeface="Arial" panose="020B0604020202020204" pitchFamily="34" charset="0"/>
              <a:buChar char="•"/>
            </a:pPr>
            <a:r>
              <a:rPr lang="en-US" sz="1800" dirty="0"/>
              <a:t>Difficult to estimate</a:t>
            </a:r>
          </a:p>
          <a:p>
            <a:pPr lvl="1">
              <a:lnSpc>
                <a:spcPct val="90000"/>
              </a:lnSpc>
              <a:buClr>
                <a:schemeClr val="bg2"/>
              </a:buClr>
              <a:buFont typeface="Arial" panose="020B0604020202020204" pitchFamily="34" charset="0"/>
              <a:buChar char="•"/>
            </a:pPr>
            <a:r>
              <a:rPr lang="en-US" sz="1800" dirty="0"/>
              <a:t>Modeling requires data</a:t>
            </a:r>
          </a:p>
          <a:p>
            <a:pPr lvl="1">
              <a:lnSpc>
                <a:spcPct val="90000"/>
              </a:lnSpc>
              <a:buClr>
                <a:schemeClr val="bg2"/>
              </a:buClr>
              <a:buFont typeface="Arial" panose="020B0604020202020204" pitchFamily="34" charset="0"/>
              <a:buChar char="•"/>
            </a:pPr>
            <a:r>
              <a:rPr lang="en-US" sz="1800" dirty="0"/>
              <a:t>Many assumptions</a:t>
            </a:r>
          </a:p>
          <a:p>
            <a:pPr>
              <a:lnSpc>
                <a:spcPct val="90000"/>
              </a:lnSpc>
              <a:buClr>
                <a:schemeClr val="tx2"/>
              </a:buClr>
              <a:buFont typeface="Arial" panose="020B0604020202020204" pitchFamily="34" charset="0"/>
              <a:buChar char="•"/>
            </a:pPr>
            <a:r>
              <a:rPr lang="en-US" sz="1800" dirty="0"/>
              <a:t>Data requirements</a:t>
            </a:r>
          </a:p>
          <a:p>
            <a:pPr lvl="1">
              <a:lnSpc>
                <a:spcPct val="90000"/>
              </a:lnSpc>
              <a:buClr>
                <a:schemeClr val="bg2"/>
              </a:buClr>
              <a:buFont typeface="Arial" panose="020B0604020202020204" pitchFamily="34" charset="0"/>
              <a:buChar char="•"/>
            </a:pPr>
            <a:r>
              <a:rPr lang="en-US" sz="1800" dirty="0"/>
              <a:t>Historic data available on national deforestation rates since 1990</a:t>
            </a:r>
          </a:p>
          <a:p>
            <a:pPr lvl="1">
              <a:lnSpc>
                <a:spcPct val="90000"/>
              </a:lnSpc>
              <a:buClr>
                <a:schemeClr val="bg2"/>
              </a:buClr>
              <a:buFont typeface="Arial" panose="020B0604020202020204" pitchFamily="34" charset="0"/>
              <a:buChar char="•"/>
            </a:pPr>
            <a:r>
              <a:rPr lang="en-US" sz="1800" dirty="0"/>
              <a:t>Little historic data on GHG emissions from forest degradation</a:t>
            </a:r>
          </a:p>
          <a:p>
            <a:pPr lvl="1">
              <a:lnSpc>
                <a:spcPct val="90000"/>
              </a:lnSpc>
              <a:buClr>
                <a:schemeClr val="bg2"/>
              </a:buClr>
              <a:buFont typeface="Arial" panose="020B0604020202020204" pitchFamily="34" charset="0"/>
              <a:buChar char="•"/>
            </a:pPr>
            <a:r>
              <a:rPr lang="en-US" sz="1800" dirty="0"/>
              <a:t>Carbon stocks (tCO2e/ha) </a:t>
            </a:r>
            <a:r>
              <a:rPr lang="en-US" dirty="0"/>
              <a:t>by type and expected change</a:t>
            </a:r>
          </a:p>
          <a:p>
            <a:pPr>
              <a:lnSpc>
                <a:spcPct val="90000"/>
              </a:lnSpc>
              <a:buClr>
                <a:schemeClr val="bg2"/>
              </a:buClr>
              <a:buFont typeface="Arial" panose="020B0604020202020204" pitchFamily="34" charset="0"/>
              <a:buChar char="•"/>
            </a:pPr>
            <a:r>
              <a:rPr lang="en-US" dirty="0"/>
              <a:t>International discussions on allowing baselines to be historic emissions or lower</a:t>
            </a:r>
          </a:p>
          <a:p>
            <a:pPr lvl="1">
              <a:lnSpc>
                <a:spcPct val="90000"/>
              </a:lnSpc>
              <a:buClr>
                <a:schemeClr val="bg2"/>
              </a:buClr>
              <a:buFont typeface="Arial" panose="020B0604020202020204" pitchFamily="34" charset="0"/>
              <a:buChar char="•"/>
            </a:pPr>
            <a:r>
              <a:rPr lang="en-US" dirty="0"/>
              <a:t>May be slightly above historic emissions for high forest/low deforestation countries (e.g., in Congo basin)</a:t>
            </a:r>
          </a:p>
        </p:txBody>
      </p:sp>
      <p:sp>
        <p:nvSpPr>
          <p:cNvPr id="2" name="Slide Number Placeholder 1"/>
          <p:cNvSpPr>
            <a:spLocks noGrp="1"/>
          </p:cNvSpPr>
          <p:nvPr>
            <p:ph type="sldNum" sz="quarter" idx="4"/>
          </p:nvPr>
        </p:nvSpPr>
        <p:spPr/>
        <p:txBody>
          <a:bodyPr/>
          <a:lstStyle/>
          <a:p>
            <a:pPr>
              <a:defRPr/>
            </a:pPr>
            <a:fld id="{070D57B3-A18F-461C-A39D-846CC2834F0D}" type="slidenum">
              <a:rPr lang="en-US" smtClean="0"/>
              <a:pPr>
                <a:defRPr/>
              </a:pPr>
              <a:t>17</a:t>
            </a:fld>
            <a:endParaRPr lang="en-US" dirty="0"/>
          </a:p>
        </p:txBody>
      </p:sp>
      <p:sp>
        <p:nvSpPr>
          <p:cNvPr id="6" name="Title 4"/>
          <p:cNvSpPr>
            <a:spLocks noGrp="1"/>
          </p:cNvSpPr>
          <p:nvPr>
            <p:ph type="title"/>
          </p:nvPr>
        </p:nvSpPr>
        <p:spPr>
          <a:xfrm>
            <a:off x="228600" y="-95250"/>
            <a:ext cx="8229904" cy="609600"/>
          </a:xfrm>
        </p:spPr>
        <p:txBody>
          <a:bodyPr>
            <a:normAutofit/>
          </a:bodyPr>
          <a:lstStyle/>
          <a:p>
            <a:r>
              <a:rPr lang="en-US" dirty="0"/>
              <a:t>Issues in Establishing Reference Levels (Baselines)</a:t>
            </a:r>
          </a:p>
        </p:txBody>
      </p:sp>
    </p:spTree>
    <p:extLst>
      <p:ext uri="{BB962C8B-B14F-4D97-AF65-F5344CB8AC3E}">
        <p14:creationId xmlns:p14="http://schemas.microsoft.com/office/powerpoint/2010/main" val="3628615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85800" y="514350"/>
            <a:ext cx="7772400" cy="3429000"/>
          </a:xfrm>
        </p:spPr>
        <p:txBody>
          <a:bodyPr>
            <a:normAutofit lnSpcReduction="10000"/>
          </a:bodyPr>
          <a:lstStyle/>
          <a:p>
            <a:r>
              <a:rPr lang="en-US" dirty="0"/>
              <a:t>Multiple land use models often used to predict reference levels</a:t>
            </a:r>
          </a:p>
          <a:p>
            <a:pPr lvl="1"/>
            <a:r>
              <a:rPr lang="en-US" dirty="0"/>
              <a:t>Results often averaged across models </a:t>
            </a:r>
          </a:p>
          <a:p>
            <a:pPr lvl="2"/>
            <a:r>
              <a:rPr lang="en-US" dirty="0"/>
              <a:t>Not necessarily a good predictor</a:t>
            </a:r>
          </a:p>
          <a:p>
            <a:pPr lvl="2"/>
            <a:r>
              <a:rPr lang="en-US" dirty="0"/>
              <a:t>Some models may have better scientific basis or data than others</a:t>
            </a:r>
          </a:p>
          <a:p>
            <a:pPr lvl="1"/>
            <a:r>
              <a:rPr lang="en-US" b="1" dirty="0"/>
              <a:t>Sensitivity analysis:  </a:t>
            </a:r>
            <a:r>
              <a:rPr lang="en-US" dirty="0"/>
              <a:t>How changes in models selected or key assumptions affect estimated baselines and with project </a:t>
            </a:r>
          </a:p>
          <a:p>
            <a:pPr lvl="1"/>
            <a:r>
              <a:rPr lang="en-US" dirty="0"/>
              <a:t>Global economic trends and technological changes can change emission trends, but historical emissions are starting point for estimating baseline</a:t>
            </a:r>
          </a:p>
          <a:p>
            <a:pPr>
              <a:lnSpc>
                <a:spcPct val="90000"/>
              </a:lnSpc>
              <a:spcAft>
                <a:spcPts val="600"/>
              </a:spcAft>
              <a:buClr>
                <a:schemeClr val="tx2"/>
              </a:buClr>
              <a:buFont typeface="Arial" panose="020B0604020202020204" pitchFamily="34" charset="0"/>
              <a:buChar char="•"/>
            </a:pPr>
            <a:endParaRPr lang="en-US" sz="1600" b="1" dirty="0"/>
          </a:p>
          <a:p>
            <a:pPr lvl="1">
              <a:lnSpc>
                <a:spcPct val="90000"/>
              </a:lnSpc>
              <a:spcAft>
                <a:spcPts val="600"/>
              </a:spcAft>
              <a:buClr>
                <a:schemeClr val="tx2"/>
              </a:buClr>
              <a:buFont typeface="Arial" panose="020B0604020202020204" pitchFamily="34" charset="0"/>
              <a:buChar char="•"/>
            </a:pPr>
            <a:endParaRPr lang="en-US" sz="1600" dirty="0"/>
          </a:p>
        </p:txBody>
      </p:sp>
      <p:sp>
        <p:nvSpPr>
          <p:cNvPr id="2" name="Slide Number Placeholder 1"/>
          <p:cNvSpPr>
            <a:spLocks noGrp="1"/>
          </p:cNvSpPr>
          <p:nvPr>
            <p:ph type="sldNum" sz="quarter" idx="4"/>
          </p:nvPr>
        </p:nvSpPr>
        <p:spPr/>
        <p:txBody>
          <a:bodyPr/>
          <a:lstStyle/>
          <a:p>
            <a:pPr>
              <a:defRPr/>
            </a:pPr>
            <a:fld id="{070D57B3-A18F-461C-A39D-846CC2834F0D}" type="slidenum">
              <a:rPr lang="en-US" smtClean="0"/>
              <a:pPr>
                <a:defRPr/>
              </a:pPr>
              <a:t>18</a:t>
            </a:fld>
            <a:endParaRPr lang="en-US" dirty="0"/>
          </a:p>
        </p:txBody>
      </p:sp>
      <p:sp>
        <p:nvSpPr>
          <p:cNvPr id="5" name="Title 4"/>
          <p:cNvSpPr>
            <a:spLocks noGrp="1"/>
          </p:cNvSpPr>
          <p:nvPr>
            <p:ph type="title"/>
          </p:nvPr>
        </p:nvSpPr>
        <p:spPr>
          <a:xfrm>
            <a:off x="686104" y="57150"/>
            <a:ext cx="7772400" cy="523220"/>
          </a:xfrm>
        </p:spPr>
        <p:txBody>
          <a:bodyPr>
            <a:normAutofit/>
          </a:bodyPr>
          <a:lstStyle/>
          <a:p>
            <a:r>
              <a:rPr lang="en-US" cap="none" dirty="0"/>
              <a:t>Use of Multiple Land Use Models</a:t>
            </a:r>
          </a:p>
        </p:txBody>
      </p:sp>
      <p:pic>
        <p:nvPicPr>
          <p:cNvPr id="7170" name="Picture 2" descr="https://encrypted-tbn3.gstatic.com/images?q=tbn:ANd9GcR5q5vgZb1k1vBvg_GNxk2CrgXF9m9sfSTY2f0bv9XMi_KpIz5vz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3562350"/>
            <a:ext cx="6286500" cy="1431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995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5800" y="1123950"/>
            <a:ext cx="7772400" cy="3429000"/>
          </a:xfrm>
        </p:spPr>
        <p:txBody>
          <a:bodyPr>
            <a:noAutofit/>
          </a:bodyPr>
          <a:lstStyle/>
          <a:p>
            <a:pPr>
              <a:lnSpc>
                <a:spcPct val="90000"/>
              </a:lnSpc>
              <a:spcAft>
                <a:spcPts val="600"/>
              </a:spcAft>
              <a:buClr>
                <a:schemeClr val="tx2"/>
              </a:buClr>
              <a:buFont typeface="Arial" panose="020B0604020202020204" pitchFamily="34" charset="0"/>
              <a:buChar char="•"/>
            </a:pPr>
            <a:r>
              <a:rPr lang="en-US" sz="1800" b="1" dirty="0"/>
              <a:t>Crediting baseline </a:t>
            </a:r>
          </a:p>
          <a:p>
            <a:pPr marL="569912" lvl="1" indent="-285750">
              <a:lnSpc>
                <a:spcPct val="90000"/>
              </a:lnSpc>
              <a:spcAft>
                <a:spcPts val="600"/>
              </a:spcAft>
              <a:buClr>
                <a:schemeClr val="bg2"/>
              </a:buClr>
              <a:buFont typeface="Arial" panose="020B0604020202020204" pitchFamily="34" charset="0"/>
              <a:buChar char="•"/>
            </a:pPr>
            <a:r>
              <a:rPr lang="en-US" sz="1600" dirty="0"/>
              <a:t>Estimated carbon stock in project area at future time periods in absence of the project (“without project”)</a:t>
            </a:r>
          </a:p>
          <a:p>
            <a:pPr>
              <a:lnSpc>
                <a:spcPct val="90000"/>
              </a:lnSpc>
              <a:spcAft>
                <a:spcPts val="600"/>
              </a:spcAft>
              <a:buClr>
                <a:schemeClr val="tx2"/>
              </a:buClr>
              <a:buFont typeface="Arial" panose="020B0604020202020204" pitchFamily="34" charset="0"/>
              <a:buChar char="•"/>
            </a:pPr>
            <a:r>
              <a:rPr lang="en-US" sz="1800" b="1" dirty="0"/>
              <a:t>Project emissions: </a:t>
            </a:r>
            <a:r>
              <a:rPr lang="en-US" sz="1800" dirty="0"/>
              <a:t>estimated GHG releases in the project boundaries </a:t>
            </a:r>
          </a:p>
          <a:p>
            <a:pPr lvl="1">
              <a:lnSpc>
                <a:spcPct val="90000"/>
              </a:lnSpc>
              <a:spcAft>
                <a:spcPts val="600"/>
              </a:spcAft>
              <a:buClr>
                <a:schemeClr val="bg2"/>
              </a:buClr>
              <a:buFont typeface="Arial" panose="020B0604020202020204" pitchFamily="34" charset="0"/>
              <a:buChar char="•"/>
            </a:pPr>
            <a:r>
              <a:rPr lang="en-US" sz="1600" b="1" dirty="0"/>
              <a:t>Ex ante: </a:t>
            </a:r>
            <a:r>
              <a:rPr lang="en-US" sz="1600" dirty="0"/>
              <a:t>estimated before project</a:t>
            </a:r>
          </a:p>
          <a:p>
            <a:pPr lvl="1">
              <a:lnSpc>
                <a:spcPct val="90000"/>
              </a:lnSpc>
              <a:spcAft>
                <a:spcPts val="600"/>
              </a:spcAft>
              <a:buClr>
                <a:schemeClr val="bg2"/>
              </a:buClr>
              <a:buFont typeface="Arial" panose="020B0604020202020204" pitchFamily="34" charset="0"/>
              <a:buChar char="•"/>
            </a:pPr>
            <a:r>
              <a:rPr lang="en-US" sz="1600" b="1" dirty="0"/>
              <a:t>Ex post: </a:t>
            </a:r>
            <a:r>
              <a:rPr lang="en-US" sz="1600" dirty="0"/>
              <a:t>actuals measured during or after the project</a:t>
            </a:r>
          </a:p>
          <a:p>
            <a:pPr lvl="2">
              <a:lnSpc>
                <a:spcPct val="90000"/>
              </a:lnSpc>
              <a:spcAft>
                <a:spcPts val="600"/>
              </a:spcAft>
              <a:buClr>
                <a:schemeClr val="tx2"/>
              </a:buClr>
              <a:buFont typeface="Arial" panose="020B0604020202020204" pitchFamily="34" charset="0"/>
              <a:buChar char="•"/>
            </a:pPr>
            <a:r>
              <a:rPr lang="en-US" sz="1600" dirty="0"/>
              <a:t>Easier since well established methods for measuring carbon stocks and changes</a:t>
            </a:r>
          </a:p>
          <a:p>
            <a:pPr lvl="2">
              <a:lnSpc>
                <a:spcPct val="90000"/>
              </a:lnSpc>
              <a:spcAft>
                <a:spcPts val="600"/>
              </a:spcAft>
              <a:buClr>
                <a:schemeClr val="tx2"/>
              </a:buClr>
              <a:buFont typeface="Arial" panose="020B0604020202020204" pitchFamily="34" charset="0"/>
              <a:buChar char="•"/>
            </a:pPr>
            <a:r>
              <a:rPr lang="en-US" sz="1600" dirty="0"/>
              <a:t>Still requires skills and training</a:t>
            </a:r>
            <a:endParaRPr lang="en-US" sz="1600" b="1" dirty="0"/>
          </a:p>
          <a:p>
            <a:pPr>
              <a:lnSpc>
                <a:spcPct val="90000"/>
              </a:lnSpc>
              <a:spcAft>
                <a:spcPts val="600"/>
              </a:spcAft>
              <a:buClr>
                <a:schemeClr val="tx2"/>
              </a:buClr>
              <a:buFont typeface="Arial" panose="020B0604020202020204" pitchFamily="34" charset="0"/>
              <a:buChar char="•"/>
            </a:pPr>
            <a:r>
              <a:rPr lang="en-US" sz="1800" b="1" dirty="0"/>
              <a:t>Net emissions reductions</a:t>
            </a:r>
          </a:p>
          <a:p>
            <a:pPr marL="569912" lvl="1" indent="-285750">
              <a:lnSpc>
                <a:spcPct val="90000"/>
              </a:lnSpc>
              <a:spcAft>
                <a:spcPts val="600"/>
              </a:spcAft>
              <a:buClr>
                <a:schemeClr val="bg2"/>
              </a:buClr>
              <a:buFont typeface="Arial" panose="020B0604020202020204" pitchFamily="34" charset="0"/>
              <a:buChar char="•"/>
            </a:pPr>
            <a:r>
              <a:rPr lang="en-US" sz="1600" dirty="0"/>
              <a:t>Difference between crediting baseline emissions and actual project emissions at future time periods</a:t>
            </a:r>
          </a:p>
          <a:p>
            <a:pPr marL="569912" lvl="1" indent="-285750">
              <a:lnSpc>
                <a:spcPct val="90000"/>
              </a:lnSpc>
              <a:spcAft>
                <a:spcPts val="600"/>
              </a:spcAft>
              <a:buClr>
                <a:schemeClr val="bg2"/>
              </a:buClr>
              <a:buFont typeface="Arial" panose="020B0604020202020204" pitchFamily="34" charset="0"/>
              <a:buChar char="•"/>
            </a:pPr>
            <a:r>
              <a:rPr lang="en-US" sz="1600" dirty="0"/>
              <a:t>Initial basis for carbon reduction credits (before adjustments)</a:t>
            </a:r>
          </a:p>
        </p:txBody>
      </p:sp>
      <p:sp>
        <p:nvSpPr>
          <p:cNvPr id="2" name="Slide Number Placeholder 1"/>
          <p:cNvSpPr>
            <a:spLocks noGrp="1"/>
          </p:cNvSpPr>
          <p:nvPr>
            <p:ph type="sldNum" sz="quarter" idx="4"/>
          </p:nvPr>
        </p:nvSpPr>
        <p:spPr/>
        <p:txBody>
          <a:bodyPr/>
          <a:lstStyle/>
          <a:p>
            <a:pPr>
              <a:defRPr/>
            </a:pPr>
            <a:fld id="{070D57B3-A18F-461C-A39D-846CC2834F0D}" type="slidenum">
              <a:rPr lang="en-US" smtClean="0"/>
              <a:pPr>
                <a:defRPr/>
              </a:pPr>
              <a:t>19</a:t>
            </a:fld>
            <a:endParaRPr lang="en-US" dirty="0"/>
          </a:p>
        </p:txBody>
      </p:sp>
      <p:sp>
        <p:nvSpPr>
          <p:cNvPr id="3" name="Title 2"/>
          <p:cNvSpPr>
            <a:spLocks noGrp="1"/>
          </p:cNvSpPr>
          <p:nvPr>
            <p:ph type="title"/>
          </p:nvPr>
        </p:nvSpPr>
        <p:spPr/>
        <p:txBody>
          <a:bodyPr>
            <a:normAutofit/>
          </a:bodyPr>
          <a:lstStyle/>
          <a:p>
            <a:r>
              <a:rPr lang="en-US" dirty="0"/>
              <a:t>GHG </a:t>
            </a:r>
            <a:r>
              <a:rPr lang="en-US" cap="none" dirty="0"/>
              <a:t>Net Emissions Reductions</a:t>
            </a:r>
          </a:p>
        </p:txBody>
      </p:sp>
    </p:spTree>
    <p:extLst>
      <p:ext uri="{BB962C8B-B14F-4D97-AF65-F5344CB8AC3E}">
        <p14:creationId xmlns:p14="http://schemas.microsoft.com/office/powerpoint/2010/main" val="266368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742950"/>
            <a:ext cx="8153400" cy="3886200"/>
          </a:xfrm>
        </p:spPr>
        <p:txBody>
          <a:bodyPr>
            <a:normAutofit fontScale="70000" lnSpcReduction="20000"/>
          </a:bodyPr>
          <a:lstStyle/>
          <a:p>
            <a:r>
              <a:rPr lang="en-US" b="1" dirty="0"/>
              <a:t>Purpose: </a:t>
            </a:r>
            <a:r>
              <a:rPr lang="en-US" dirty="0"/>
              <a:t> Create financial value for carbon stored in forests in developing countries </a:t>
            </a:r>
          </a:p>
          <a:p>
            <a:pPr lvl="1"/>
            <a:r>
              <a:rPr lang="en-US" dirty="0"/>
              <a:t>Donor and multilateral development bank results-based funding </a:t>
            </a:r>
          </a:p>
          <a:p>
            <a:pPr lvl="1"/>
            <a:r>
              <a:rPr lang="en-US" dirty="0"/>
              <a:t>Market-based mechanisms allowing transfer of mitigation outcomes (many developed countries supported to have option for forest carbon offsets)</a:t>
            </a:r>
          </a:p>
          <a:p>
            <a:r>
              <a:rPr lang="en-US" b="1" dirty="0"/>
              <a:t>REDD:  R</a:t>
            </a:r>
            <a:r>
              <a:rPr lang="en-US" dirty="0"/>
              <a:t>educing GHG </a:t>
            </a:r>
            <a:r>
              <a:rPr lang="en-US" b="1" dirty="0"/>
              <a:t>E</a:t>
            </a:r>
            <a:r>
              <a:rPr lang="en-US" dirty="0"/>
              <a:t>missions from </a:t>
            </a:r>
            <a:r>
              <a:rPr lang="en-US" b="1" dirty="0"/>
              <a:t>D</a:t>
            </a:r>
            <a:r>
              <a:rPr lang="en-US" dirty="0"/>
              <a:t>eforestation and forest </a:t>
            </a:r>
            <a:r>
              <a:rPr lang="en-US" b="1" dirty="0"/>
              <a:t>D</a:t>
            </a:r>
            <a:r>
              <a:rPr lang="en-US" dirty="0"/>
              <a:t>egradation</a:t>
            </a:r>
          </a:p>
          <a:p>
            <a:r>
              <a:rPr lang="en-US" b="1" dirty="0"/>
              <a:t>REDD+:  </a:t>
            </a:r>
            <a:r>
              <a:rPr lang="en-US" dirty="0"/>
              <a:t>REDD plus </a:t>
            </a:r>
          </a:p>
          <a:p>
            <a:pPr lvl="1"/>
            <a:r>
              <a:rPr lang="en-US" dirty="0"/>
              <a:t>Conservation of forest carbon stocks</a:t>
            </a:r>
          </a:p>
          <a:p>
            <a:pPr lvl="1"/>
            <a:r>
              <a:rPr lang="en-US" dirty="0"/>
              <a:t>Sustainable management of forests </a:t>
            </a:r>
          </a:p>
          <a:p>
            <a:pPr lvl="1"/>
            <a:r>
              <a:rPr lang="en-US" dirty="0"/>
              <a:t>Enhancement of forest carbon stocks</a:t>
            </a:r>
          </a:p>
          <a:p>
            <a:r>
              <a:rPr lang="en-US" dirty="0"/>
              <a:t>Social benefits viewed as co-benefits</a:t>
            </a:r>
          </a:p>
          <a:p>
            <a:pPr lvl="1"/>
            <a:r>
              <a:rPr lang="en-US" dirty="0"/>
              <a:t>Better governance, new livelihood options, land tenure, indigenous peoples rights</a:t>
            </a:r>
          </a:p>
          <a:p>
            <a:pPr lvl="1"/>
            <a:r>
              <a:rPr lang="en-US" dirty="0"/>
              <a:t>May also be supported by Cancun, World Bank, or Green Climate Fund safeguards, where applicable</a:t>
            </a:r>
          </a:p>
          <a:p>
            <a:endParaRPr lang="en-US" dirty="0"/>
          </a:p>
        </p:txBody>
      </p:sp>
      <p:sp>
        <p:nvSpPr>
          <p:cNvPr id="4" name="Slide Number Placeholder 3"/>
          <p:cNvSpPr>
            <a:spLocks noGrp="1"/>
          </p:cNvSpPr>
          <p:nvPr>
            <p:ph type="sldNum" sz="quarter" idx="4"/>
          </p:nvPr>
        </p:nvSpPr>
        <p:spPr/>
        <p:txBody>
          <a:bodyPr/>
          <a:lstStyle/>
          <a:p>
            <a:pPr>
              <a:defRPr/>
            </a:pPr>
            <a:fld id="{070D57B3-A18F-461C-A39D-846CC2834F0D}" type="slidenum">
              <a:rPr lang="en-US" smtClean="0"/>
              <a:pPr>
                <a:defRPr/>
              </a:pPr>
              <a:t>2</a:t>
            </a:fld>
            <a:endParaRPr lang="en-US" dirty="0"/>
          </a:p>
        </p:txBody>
      </p:sp>
      <p:sp>
        <p:nvSpPr>
          <p:cNvPr id="3" name="Title 2"/>
          <p:cNvSpPr>
            <a:spLocks noGrp="1"/>
          </p:cNvSpPr>
          <p:nvPr>
            <p:ph type="title"/>
          </p:nvPr>
        </p:nvSpPr>
        <p:spPr>
          <a:xfrm>
            <a:off x="457200" y="68134"/>
            <a:ext cx="8001304" cy="598616"/>
          </a:xfrm>
        </p:spPr>
        <p:txBody>
          <a:bodyPr>
            <a:normAutofit/>
          </a:bodyPr>
          <a:lstStyle/>
          <a:p>
            <a:r>
              <a:rPr lang="en-US" cap="none" dirty="0"/>
              <a:t>What Are</a:t>
            </a:r>
            <a:r>
              <a:rPr lang="en-US" dirty="0"/>
              <a:t> REDD </a:t>
            </a:r>
            <a:r>
              <a:rPr lang="en-US" cap="none" dirty="0"/>
              <a:t>and</a:t>
            </a:r>
            <a:r>
              <a:rPr lang="en-US" dirty="0"/>
              <a:t> REDD+?</a:t>
            </a:r>
          </a:p>
        </p:txBody>
      </p:sp>
    </p:spTree>
    <p:extLst>
      <p:ext uri="{BB962C8B-B14F-4D97-AF65-F5344CB8AC3E}">
        <p14:creationId xmlns:p14="http://schemas.microsoft.com/office/powerpoint/2010/main" val="3509394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104" y="74593"/>
            <a:ext cx="7772400" cy="954107"/>
          </a:xfrm>
        </p:spPr>
        <p:txBody>
          <a:bodyPr/>
          <a:lstStyle/>
          <a:p>
            <a:r>
              <a:rPr lang="en-US" dirty="0"/>
              <a:t>Crediting Baselines Only Count Part of Emission Reductions from BAU</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928813" y="1174480"/>
            <a:ext cx="5286375" cy="3607070"/>
          </a:xfrm>
          <a:prstGeom prst="rect">
            <a:avLst/>
          </a:prstGeom>
          <a:noFill/>
          <a:ln>
            <a:noFill/>
          </a:ln>
        </p:spPr>
      </p:pic>
      <p:sp>
        <p:nvSpPr>
          <p:cNvPr id="3" name="Rectangle 2"/>
          <p:cNvSpPr/>
          <p:nvPr/>
        </p:nvSpPr>
        <p:spPr>
          <a:xfrm>
            <a:off x="3245644" y="4878601"/>
            <a:ext cx="2652712" cy="207749"/>
          </a:xfrm>
          <a:prstGeom prst="rect">
            <a:avLst/>
          </a:prstGeom>
        </p:spPr>
        <p:txBody>
          <a:bodyPr wrap="square">
            <a:spAutoFit/>
          </a:bodyPr>
          <a:lstStyle/>
          <a:p>
            <a:r>
              <a:rPr lang="en-US" sz="750" dirty="0"/>
              <a:t>Optimal Reference Level Setting for REDD+, REDD-Net, 2010</a:t>
            </a:r>
          </a:p>
        </p:txBody>
      </p:sp>
      <p:sp>
        <p:nvSpPr>
          <p:cNvPr id="7" name="Slide Number Placeholder 6"/>
          <p:cNvSpPr>
            <a:spLocks noGrp="1"/>
          </p:cNvSpPr>
          <p:nvPr>
            <p:ph type="sldNum" sz="quarter" idx="4"/>
          </p:nvPr>
        </p:nvSpPr>
        <p:spPr/>
        <p:txBody>
          <a:bodyPr/>
          <a:lstStyle/>
          <a:p>
            <a:fld id="{42782948-4DBE-204D-AB9E-B65E067054AE}" type="slidenum">
              <a:rPr lang="en-US" smtClean="0"/>
              <a:pPr/>
              <a:t>20</a:t>
            </a:fld>
            <a:endParaRPr lang="en-US"/>
          </a:p>
        </p:txBody>
      </p:sp>
    </p:spTree>
    <p:extLst>
      <p:ext uri="{BB962C8B-B14F-4D97-AF65-F5344CB8AC3E}">
        <p14:creationId xmlns:p14="http://schemas.microsoft.com/office/powerpoint/2010/main" val="1348520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lvl="0"/>
            <a:r>
              <a:rPr lang="en-US" b="1" dirty="0">
                <a:solidFill>
                  <a:srgbClr val="000000"/>
                </a:solidFill>
              </a:rPr>
              <a:t>Additionality:</a:t>
            </a:r>
            <a:r>
              <a:rPr lang="en-US" dirty="0">
                <a:solidFill>
                  <a:srgbClr val="000000"/>
                </a:solidFill>
              </a:rPr>
              <a:t> Demonstrate that planned GHG mitigation actions would </a:t>
            </a:r>
            <a:r>
              <a:rPr lang="en-US" b="1" dirty="0">
                <a:solidFill>
                  <a:srgbClr val="000000"/>
                </a:solidFill>
              </a:rPr>
              <a:t>not</a:t>
            </a:r>
            <a:r>
              <a:rPr lang="en-US" dirty="0">
                <a:solidFill>
                  <a:srgbClr val="000000"/>
                </a:solidFill>
              </a:rPr>
              <a:t> have happened under BAU</a:t>
            </a:r>
          </a:p>
          <a:p>
            <a:pPr lvl="1"/>
            <a:r>
              <a:rPr lang="en-US" dirty="0">
                <a:solidFill>
                  <a:srgbClr val="000000"/>
                </a:solidFill>
              </a:rPr>
              <a:t>Crucial at project scale, relevant at jurisdictional scale, not relevant for national accounting</a:t>
            </a:r>
          </a:p>
          <a:p>
            <a:pPr marL="800100" lvl="1" indent="-342900">
              <a:buFont typeface="Arial" panose="020B0604020202020204" pitchFamily="34" charset="0"/>
              <a:buChar char="•"/>
            </a:pPr>
            <a:r>
              <a:rPr lang="en-US" dirty="0">
                <a:solidFill>
                  <a:srgbClr val="000000"/>
                </a:solidFill>
              </a:rPr>
              <a:t>Easiest to do with projects involving businesses holding official permits for forest clearing/land development  </a:t>
            </a:r>
          </a:p>
          <a:p>
            <a:pPr marL="800100" lvl="1" indent="-342900">
              <a:buFont typeface="Arial" panose="020B0604020202020204" pitchFamily="34" charset="0"/>
              <a:buChar char="•"/>
            </a:pPr>
            <a:r>
              <a:rPr lang="en-US" dirty="0">
                <a:solidFill>
                  <a:srgbClr val="000000"/>
                </a:solidFill>
              </a:rPr>
              <a:t>How to address in reducing emissions from protected areas</a:t>
            </a:r>
          </a:p>
          <a:p>
            <a:pPr marL="800100" lvl="1" indent="-342900">
              <a:buFont typeface="Arial" panose="020B0604020202020204" pitchFamily="34" charset="0"/>
              <a:buChar char="•"/>
            </a:pPr>
            <a:r>
              <a:rPr lang="en-US" dirty="0">
                <a:solidFill>
                  <a:srgbClr val="000000"/>
                </a:solidFill>
              </a:rPr>
              <a:t>Challenging to demonstrate for conservation</a:t>
            </a:r>
          </a:p>
          <a:p>
            <a:pPr marL="346075" indent="-342900">
              <a:buFont typeface="Arial" panose="020B0604020202020204" pitchFamily="34" charset="0"/>
              <a:buChar char="•"/>
            </a:pPr>
            <a:r>
              <a:rPr lang="en-US" dirty="0">
                <a:solidFill>
                  <a:srgbClr val="000000"/>
                </a:solidFill>
              </a:rPr>
              <a:t>Additionality was important issue for project-based REDD+</a:t>
            </a:r>
          </a:p>
          <a:p>
            <a:pPr marL="346075" indent="-342900">
              <a:buFont typeface="Arial" panose="020B0604020202020204" pitchFamily="34" charset="0"/>
              <a:buChar char="•"/>
            </a:pPr>
            <a:r>
              <a:rPr lang="en-US" dirty="0">
                <a:solidFill>
                  <a:srgbClr val="000000"/>
                </a:solidFill>
              </a:rPr>
              <a:t>Additionality not required in most jurisdictional REDD+</a:t>
            </a:r>
          </a:p>
          <a:p>
            <a:pPr marL="800100" lvl="1" indent="-342900">
              <a:buFont typeface="Arial" panose="020B0604020202020204" pitchFamily="34" charset="0"/>
              <a:buChar char="•"/>
            </a:pPr>
            <a:r>
              <a:rPr lang="en-US" dirty="0">
                <a:solidFill>
                  <a:srgbClr val="000000"/>
                </a:solidFill>
              </a:rPr>
              <a:t>Baselines expected to reflect ongoing activities</a:t>
            </a:r>
          </a:p>
          <a:p>
            <a:pPr marL="800100" lvl="1" indent="-342900">
              <a:buFont typeface="Arial" panose="020B0604020202020204" pitchFamily="34" charset="0"/>
              <a:buChar char="•"/>
            </a:pPr>
            <a:r>
              <a:rPr lang="en-US" dirty="0">
                <a:solidFill>
                  <a:srgbClr val="000000"/>
                </a:solidFill>
              </a:rPr>
              <a:t>Expected to demonstrate that new activities have been implemented</a:t>
            </a:r>
          </a:p>
          <a:p>
            <a:pPr>
              <a:buClr>
                <a:schemeClr val="tx2"/>
              </a:buClr>
            </a:pPr>
            <a:endParaRPr lang="en-US" dirty="0"/>
          </a:p>
        </p:txBody>
      </p:sp>
      <p:sp>
        <p:nvSpPr>
          <p:cNvPr id="4" name="Slide Number Placeholder 3"/>
          <p:cNvSpPr>
            <a:spLocks noGrp="1"/>
          </p:cNvSpPr>
          <p:nvPr>
            <p:ph type="sldNum" sz="quarter" idx="4"/>
          </p:nvPr>
        </p:nvSpPr>
        <p:spPr/>
        <p:txBody>
          <a:bodyPr/>
          <a:lstStyle/>
          <a:p>
            <a:pPr>
              <a:defRPr/>
            </a:pPr>
            <a:fld id="{070D57B3-A18F-461C-A39D-846CC2834F0D}" type="slidenum">
              <a:rPr lang="en-US" smtClean="0"/>
              <a:pPr>
                <a:defRPr/>
              </a:pPr>
              <a:t>21</a:t>
            </a:fld>
            <a:endParaRPr lang="en-US" dirty="0"/>
          </a:p>
        </p:txBody>
      </p:sp>
      <p:sp>
        <p:nvSpPr>
          <p:cNvPr id="3" name="Title 2"/>
          <p:cNvSpPr>
            <a:spLocks noGrp="1"/>
          </p:cNvSpPr>
          <p:nvPr>
            <p:ph type="title"/>
          </p:nvPr>
        </p:nvSpPr>
        <p:spPr>
          <a:xfrm>
            <a:off x="381000" y="133350"/>
            <a:ext cx="8077504" cy="533400"/>
          </a:xfrm>
        </p:spPr>
        <p:txBody>
          <a:bodyPr>
            <a:normAutofit/>
          </a:bodyPr>
          <a:lstStyle/>
          <a:p>
            <a:r>
              <a:rPr lang="en-US" cap="none" dirty="0"/>
              <a:t>Additionality</a:t>
            </a:r>
          </a:p>
        </p:txBody>
      </p:sp>
    </p:spTree>
    <p:extLst>
      <p:ext uri="{BB962C8B-B14F-4D97-AF65-F5344CB8AC3E}">
        <p14:creationId xmlns:p14="http://schemas.microsoft.com/office/powerpoint/2010/main" val="1136199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438150"/>
            <a:ext cx="8763000" cy="3657600"/>
          </a:xfrm>
        </p:spPr>
        <p:txBody>
          <a:bodyPr>
            <a:noAutofit/>
          </a:bodyPr>
          <a:lstStyle/>
          <a:p>
            <a:pPr>
              <a:lnSpc>
                <a:spcPct val="90000"/>
              </a:lnSpc>
              <a:spcAft>
                <a:spcPts val="600"/>
              </a:spcAft>
              <a:buClr>
                <a:schemeClr val="tx2"/>
              </a:buClr>
              <a:buFont typeface="Arial" panose="020B0604020202020204" pitchFamily="34" charset="0"/>
              <a:buChar char="•"/>
            </a:pPr>
            <a:r>
              <a:rPr lang="en-US" sz="1800" b="1" dirty="0"/>
              <a:t>Uncertainty deductions by credit registries: </a:t>
            </a:r>
          </a:p>
          <a:p>
            <a:pPr lvl="1">
              <a:lnSpc>
                <a:spcPct val="90000"/>
              </a:lnSpc>
              <a:spcAft>
                <a:spcPts val="600"/>
              </a:spcAft>
              <a:buClr>
                <a:schemeClr val="tx2"/>
              </a:buClr>
              <a:buFont typeface="Arial" panose="020B0604020202020204" pitchFamily="34" charset="0"/>
              <a:buChar char="•"/>
            </a:pPr>
            <a:r>
              <a:rPr lang="en-US" sz="1800" dirty="0"/>
              <a:t>Reductions (“haircuts”) in projected carbon credit payments to allow for underachievement </a:t>
            </a:r>
          </a:p>
          <a:p>
            <a:pPr>
              <a:lnSpc>
                <a:spcPct val="90000"/>
              </a:lnSpc>
              <a:spcAft>
                <a:spcPts val="600"/>
              </a:spcAft>
              <a:buClr>
                <a:schemeClr val="tx2"/>
              </a:buClr>
              <a:buFont typeface="Arial" panose="020B0604020202020204" pitchFamily="34" charset="0"/>
              <a:buChar char="•"/>
            </a:pPr>
            <a:r>
              <a:rPr lang="en-US" sz="1800" b="1" dirty="0"/>
              <a:t>Leakage: </a:t>
            </a:r>
            <a:r>
              <a:rPr lang="en-US" sz="1800" dirty="0"/>
              <a:t> Deforestation or forest degradation displaced to other locations within or across countries, reducing global net benefits</a:t>
            </a:r>
          </a:p>
          <a:p>
            <a:pPr lvl="1">
              <a:lnSpc>
                <a:spcPct val="90000"/>
              </a:lnSpc>
              <a:spcAft>
                <a:spcPts val="600"/>
              </a:spcAft>
              <a:buClr>
                <a:schemeClr val="bg2"/>
              </a:buClr>
              <a:buFont typeface="Arial" panose="020B0604020202020204" pitchFamily="34" charset="0"/>
              <a:buChar char="•"/>
            </a:pPr>
            <a:r>
              <a:rPr lang="en-US" sz="1800" dirty="0"/>
              <a:t>Displacement of GHG emissions to other sectors</a:t>
            </a:r>
          </a:p>
          <a:p>
            <a:pPr lvl="2">
              <a:lnSpc>
                <a:spcPct val="90000"/>
              </a:lnSpc>
              <a:spcAft>
                <a:spcPts val="600"/>
              </a:spcAft>
              <a:buClr>
                <a:schemeClr val="tx2"/>
              </a:buClr>
              <a:buFont typeface="Arial" panose="020B0604020202020204" pitchFamily="34" charset="0"/>
              <a:buChar char="•"/>
            </a:pPr>
            <a:r>
              <a:rPr lang="en-US" dirty="0"/>
              <a:t>Replacing </a:t>
            </a:r>
            <a:r>
              <a:rPr lang="en-US" dirty="0" err="1"/>
              <a:t>woodfuels</a:t>
            </a:r>
            <a:r>
              <a:rPr lang="en-US" dirty="0"/>
              <a:t> with petroleum-based fuels</a:t>
            </a:r>
          </a:p>
          <a:p>
            <a:pPr lvl="2">
              <a:lnSpc>
                <a:spcPct val="90000"/>
              </a:lnSpc>
              <a:spcAft>
                <a:spcPts val="600"/>
              </a:spcAft>
              <a:buClr>
                <a:schemeClr val="tx2"/>
              </a:buClr>
              <a:buFont typeface="Arial" panose="020B0604020202020204" pitchFamily="34" charset="0"/>
              <a:buChar char="•"/>
            </a:pPr>
            <a:r>
              <a:rPr lang="en-US" dirty="0"/>
              <a:t>Replacing construction wood with brick</a:t>
            </a:r>
          </a:p>
          <a:p>
            <a:pPr lvl="1">
              <a:lnSpc>
                <a:spcPct val="90000"/>
              </a:lnSpc>
              <a:spcAft>
                <a:spcPts val="600"/>
              </a:spcAft>
              <a:buClr>
                <a:schemeClr val="bg2"/>
              </a:buClr>
              <a:buFont typeface="Arial" panose="020B0604020202020204" pitchFamily="34" charset="0"/>
              <a:buChar char="•"/>
            </a:pPr>
            <a:r>
              <a:rPr lang="en-US" sz="1800" dirty="0"/>
              <a:t>Less of an issue if REDD+ implemented at jurisdictional level, but still a possible concern across countries</a:t>
            </a:r>
          </a:p>
          <a:p>
            <a:pPr>
              <a:lnSpc>
                <a:spcPct val="90000"/>
              </a:lnSpc>
              <a:spcAft>
                <a:spcPts val="600"/>
              </a:spcAft>
              <a:buClr>
                <a:schemeClr val="tx2"/>
              </a:buClr>
              <a:buFont typeface="Arial" panose="020B0604020202020204" pitchFamily="34" charset="0"/>
              <a:buChar char="•"/>
            </a:pPr>
            <a:r>
              <a:rPr lang="en-US" sz="1800" b="1" dirty="0"/>
              <a:t>Permanence</a:t>
            </a:r>
          </a:p>
          <a:p>
            <a:pPr lvl="1">
              <a:lnSpc>
                <a:spcPct val="90000"/>
              </a:lnSpc>
              <a:spcAft>
                <a:spcPts val="600"/>
              </a:spcAft>
              <a:buClr>
                <a:schemeClr val="bg2"/>
              </a:buClr>
              <a:buFont typeface="Arial" panose="020B0604020202020204" pitchFamily="34" charset="0"/>
              <a:buChar char="•"/>
            </a:pPr>
            <a:r>
              <a:rPr lang="en-US" sz="1800" dirty="0"/>
              <a:t>Buffers to protect against </a:t>
            </a:r>
            <a:r>
              <a:rPr lang="en-US" sz="1800" b="1" dirty="0"/>
              <a:t>carbon reversals:</a:t>
            </a:r>
            <a:r>
              <a:rPr lang="en-US" sz="1800" dirty="0"/>
              <a:t>  Future losses of already credited carbon from natural or anthropogenic disturbances</a:t>
            </a:r>
          </a:p>
          <a:p>
            <a:pPr lvl="1">
              <a:lnSpc>
                <a:spcPct val="90000"/>
              </a:lnSpc>
              <a:spcAft>
                <a:spcPts val="600"/>
              </a:spcAft>
              <a:buClr>
                <a:schemeClr val="bg2"/>
              </a:buClr>
              <a:buFont typeface="Arial" panose="020B0604020202020204" pitchFamily="34" charset="0"/>
              <a:buChar char="•"/>
            </a:pPr>
            <a:r>
              <a:rPr lang="en-US" sz="1800" dirty="0"/>
              <a:t>Buffers can be released if uncertainty decreases</a:t>
            </a:r>
          </a:p>
          <a:p>
            <a:pPr lvl="1">
              <a:lnSpc>
                <a:spcPct val="90000"/>
              </a:lnSpc>
              <a:spcAft>
                <a:spcPts val="600"/>
              </a:spcAft>
              <a:buClr>
                <a:schemeClr val="bg2"/>
              </a:buClr>
              <a:buFont typeface="Arial" panose="020B0604020202020204" pitchFamily="34" charset="0"/>
              <a:buChar char="•"/>
            </a:pPr>
            <a:r>
              <a:rPr lang="en-US" sz="1800" dirty="0"/>
              <a:t> </a:t>
            </a:r>
          </a:p>
        </p:txBody>
      </p:sp>
      <p:sp>
        <p:nvSpPr>
          <p:cNvPr id="5" name="Slide Number Placeholder 4"/>
          <p:cNvSpPr>
            <a:spLocks noGrp="1"/>
          </p:cNvSpPr>
          <p:nvPr>
            <p:ph type="sldNum" sz="quarter" idx="4"/>
          </p:nvPr>
        </p:nvSpPr>
        <p:spPr>
          <a:prstGeom prst="rect">
            <a:avLst/>
          </a:prstGeom>
        </p:spPr>
        <p:txBody>
          <a:bodyPr/>
          <a:lstStyle/>
          <a:p>
            <a:fld id="{570F4EB8-5D5E-4253-9E09-ED1A6AE41057}" type="slidenum">
              <a:rPr lang="en-US" smtClean="0"/>
              <a:pPr/>
              <a:t>22</a:t>
            </a:fld>
            <a:endParaRPr lang="en-US"/>
          </a:p>
        </p:txBody>
      </p:sp>
      <p:sp>
        <p:nvSpPr>
          <p:cNvPr id="2" name="Title 1"/>
          <p:cNvSpPr>
            <a:spLocks noGrp="1"/>
          </p:cNvSpPr>
          <p:nvPr>
            <p:ph type="title"/>
          </p:nvPr>
        </p:nvSpPr>
        <p:spPr>
          <a:xfrm>
            <a:off x="304800" y="0"/>
            <a:ext cx="8153704" cy="514350"/>
          </a:xfrm>
        </p:spPr>
        <p:txBody>
          <a:bodyPr>
            <a:normAutofit fontScale="90000"/>
          </a:bodyPr>
          <a:lstStyle/>
          <a:p>
            <a:r>
              <a:rPr lang="en-US" dirty="0"/>
              <a:t>Carbon Credit Adjustments </a:t>
            </a:r>
          </a:p>
        </p:txBody>
      </p:sp>
    </p:spTree>
    <p:extLst>
      <p:ext uri="{BB962C8B-B14F-4D97-AF65-F5344CB8AC3E}">
        <p14:creationId xmlns:p14="http://schemas.microsoft.com/office/powerpoint/2010/main" val="766870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Measurement, Reporting, and Verification (MRV)</a:t>
            </a:r>
            <a:endParaRPr lang="en-US" dirty="0">
              <a:solidFill>
                <a:srgbClr val="000000"/>
              </a:solidFill>
            </a:endParaRPr>
          </a:p>
        </p:txBody>
      </p:sp>
      <p:sp>
        <p:nvSpPr>
          <p:cNvPr id="7" name="Content Placeholder 2"/>
          <p:cNvSpPr txBox="1">
            <a:spLocks/>
          </p:cNvSpPr>
          <p:nvPr/>
        </p:nvSpPr>
        <p:spPr bwMode="auto">
          <a:xfrm>
            <a:off x="381000" y="1224245"/>
            <a:ext cx="7924800" cy="2900794"/>
          </a:xfrm>
          <a:prstGeom prst="rect">
            <a:avLst/>
          </a:prstGeom>
          <a:noFill/>
          <a:ln w="9525">
            <a:noFill/>
            <a:miter lim="800000"/>
            <a:headEnd/>
            <a:tailEnd/>
          </a:ln>
        </p:spPr>
        <p:txBody>
          <a:bodyPr vert="horz" wrap="square" lIns="68580" tIns="34290" rIns="68580" bIns="3429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342900" lvl="1" indent="-342900" eaLnBrk="1" hangingPunct="1">
              <a:lnSpc>
                <a:spcPct val="90000"/>
              </a:lnSpc>
              <a:spcBef>
                <a:spcPts val="0"/>
              </a:spcBef>
              <a:spcAft>
                <a:spcPts val="1200"/>
              </a:spcAft>
              <a:buClr>
                <a:schemeClr val="tx2"/>
              </a:buClr>
              <a:buFont typeface="Arial" panose="020B0604020202020204" pitchFamily="34" charset="0"/>
              <a:buChar char="•"/>
            </a:pPr>
            <a:r>
              <a:rPr lang="en-US" dirty="0">
                <a:solidFill>
                  <a:srgbClr val="6C6463"/>
                </a:solidFill>
              </a:rPr>
              <a:t>Complex MRV requirements to receive results-based payments are technically challenging</a:t>
            </a:r>
          </a:p>
          <a:p>
            <a:pPr lvl="1" eaLnBrk="1" hangingPunct="1">
              <a:lnSpc>
                <a:spcPct val="90000"/>
              </a:lnSpc>
              <a:spcBef>
                <a:spcPts val="0"/>
              </a:spcBef>
              <a:spcAft>
                <a:spcPts val="1200"/>
              </a:spcAft>
              <a:buClr>
                <a:schemeClr val="bg2"/>
              </a:buClr>
              <a:buFont typeface="Arial" panose="020B0604020202020204" pitchFamily="34" charset="0"/>
              <a:buChar char="•"/>
            </a:pPr>
            <a:r>
              <a:rPr lang="en-US" dirty="0">
                <a:solidFill>
                  <a:srgbClr val="6C6463"/>
                </a:solidFill>
              </a:rPr>
              <a:t>Forest degradation difficult to measure and site-specific</a:t>
            </a:r>
          </a:p>
          <a:p>
            <a:pPr lvl="1" eaLnBrk="1" hangingPunct="1">
              <a:lnSpc>
                <a:spcPct val="90000"/>
              </a:lnSpc>
              <a:spcBef>
                <a:spcPts val="0"/>
              </a:spcBef>
              <a:spcAft>
                <a:spcPts val="1200"/>
              </a:spcAft>
              <a:buClr>
                <a:schemeClr val="bg2"/>
              </a:buClr>
              <a:buFont typeface="Arial" panose="020B0604020202020204" pitchFamily="34" charset="0"/>
              <a:buChar char="•"/>
            </a:pPr>
            <a:r>
              <a:rPr lang="en-US" dirty="0">
                <a:solidFill>
                  <a:srgbClr val="6C6463"/>
                </a:solidFill>
              </a:rPr>
              <a:t>No standard methods for estimating GHG impacts of conservation and sustainable management of forests</a:t>
            </a:r>
          </a:p>
          <a:p>
            <a:pPr eaLnBrk="1" hangingPunct="1">
              <a:lnSpc>
                <a:spcPct val="90000"/>
              </a:lnSpc>
              <a:spcBef>
                <a:spcPts val="0"/>
              </a:spcBef>
              <a:spcAft>
                <a:spcPts val="1200"/>
              </a:spcAft>
              <a:buClr>
                <a:schemeClr val="tx2"/>
              </a:buClr>
              <a:buFont typeface="Arial" panose="020B0604020202020204" pitchFamily="34" charset="0"/>
              <a:buChar char="•"/>
            </a:pPr>
            <a:r>
              <a:rPr lang="en-US" sz="2000" dirty="0">
                <a:solidFill>
                  <a:srgbClr val="6C6463"/>
                </a:solidFill>
              </a:rPr>
              <a:t>May be too costly for some REDD+ actions compared to the benefits</a:t>
            </a:r>
          </a:p>
          <a:p>
            <a:pPr eaLnBrk="1" hangingPunct="1">
              <a:lnSpc>
                <a:spcPct val="90000"/>
              </a:lnSpc>
              <a:spcBef>
                <a:spcPts val="0"/>
              </a:spcBef>
              <a:spcAft>
                <a:spcPts val="1200"/>
              </a:spcAft>
              <a:buClr>
                <a:schemeClr val="tx2"/>
              </a:buClr>
              <a:buFont typeface="Arial" panose="020B0604020202020204" pitchFamily="34" charset="0"/>
              <a:buChar char="•"/>
            </a:pPr>
            <a:r>
              <a:rPr lang="en-US" sz="2000" dirty="0">
                <a:solidFill>
                  <a:srgbClr val="6C6463"/>
                </a:solidFill>
              </a:rPr>
              <a:t>New approaches to MRV being tested for forest degradation under Forest Carbon Partnership Facility’s Carbon Fund</a:t>
            </a:r>
          </a:p>
        </p:txBody>
      </p:sp>
      <p:sp>
        <p:nvSpPr>
          <p:cNvPr id="3" name="Slide Number Placeholder 2"/>
          <p:cNvSpPr>
            <a:spLocks noGrp="1"/>
          </p:cNvSpPr>
          <p:nvPr>
            <p:ph type="sldNum" sz="quarter" idx="4"/>
          </p:nvPr>
        </p:nvSpPr>
        <p:spPr/>
        <p:txBody>
          <a:bodyPr/>
          <a:lstStyle/>
          <a:p>
            <a:fld id="{42782948-4DBE-204D-AB9E-B65E067054AE}" type="slidenum">
              <a:rPr lang="en-US" smtClean="0"/>
              <a:pPr/>
              <a:t>23</a:t>
            </a:fld>
            <a:endParaRPr lang="en-US"/>
          </a:p>
        </p:txBody>
      </p:sp>
    </p:spTree>
    <p:extLst>
      <p:ext uri="{BB962C8B-B14F-4D97-AF65-F5344CB8AC3E}">
        <p14:creationId xmlns:p14="http://schemas.microsoft.com/office/powerpoint/2010/main" val="365918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Clr>
                <a:schemeClr val="tx2"/>
              </a:buClr>
              <a:buFont typeface="Arial" panose="020B0604020202020204" pitchFamily="34" charset="0"/>
              <a:buChar char="•"/>
            </a:pPr>
            <a:r>
              <a:rPr lang="en-US" sz="2100" dirty="0"/>
              <a:t>Start-up costs</a:t>
            </a:r>
          </a:p>
          <a:p>
            <a:pPr lvl="1">
              <a:buClr>
                <a:schemeClr val="bg2"/>
              </a:buClr>
              <a:buFont typeface="Arial" panose="020B0604020202020204" pitchFamily="34" charset="0"/>
              <a:buChar char="•"/>
            </a:pPr>
            <a:r>
              <a:rPr lang="en-US" sz="1800" dirty="0"/>
              <a:t>Project planning and analysis</a:t>
            </a:r>
          </a:p>
          <a:p>
            <a:pPr lvl="1">
              <a:buClr>
                <a:schemeClr val="bg2"/>
              </a:buClr>
              <a:buFont typeface="Arial" panose="020B0604020202020204" pitchFamily="34" charset="0"/>
              <a:buChar char="•"/>
            </a:pPr>
            <a:r>
              <a:rPr lang="en-US" sz="1800" dirty="0"/>
              <a:t>Negotiate with participants</a:t>
            </a:r>
          </a:p>
          <a:p>
            <a:pPr lvl="1">
              <a:buClr>
                <a:schemeClr val="bg2"/>
              </a:buClr>
              <a:buFont typeface="Arial" panose="020B0604020202020204" pitchFamily="34" charset="0"/>
              <a:buChar char="•"/>
            </a:pPr>
            <a:r>
              <a:rPr lang="en-US" sz="1800" dirty="0"/>
              <a:t>Validate and verify GHG emissions and removals</a:t>
            </a:r>
          </a:p>
          <a:p>
            <a:pPr lvl="1">
              <a:buClr>
                <a:schemeClr val="bg2"/>
              </a:buClr>
              <a:buFont typeface="Arial" panose="020B0604020202020204" pitchFamily="34" charset="0"/>
              <a:buChar char="•"/>
            </a:pPr>
            <a:r>
              <a:rPr lang="en-US" sz="1800" dirty="0"/>
              <a:t> License fees</a:t>
            </a:r>
          </a:p>
          <a:p>
            <a:pPr>
              <a:buClr>
                <a:schemeClr val="tx2"/>
              </a:buClr>
              <a:buFont typeface="Arial" panose="020B0604020202020204" pitchFamily="34" charset="0"/>
              <a:buChar char="•"/>
            </a:pPr>
            <a:r>
              <a:rPr lang="en-US" sz="2100" dirty="0"/>
              <a:t>Implementation costs</a:t>
            </a:r>
          </a:p>
          <a:p>
            <a:pPr lvl="1">
              <a:buClr>
                <a:schemeClr val="bg2"/>
              </a:buClr>
              <a:buFont typeface="Arial" panose="020B0604020202020204" pitchFamily="34" charset="0"/>
              <a:buChar char="•"/>
            </a:pPr>
            <a:r>
              <a:rPr lang="en-US" sz="1800" dirty="0"/>
              <a:t>Initial capital costs</a:t>
            </a:r>
          </a:p>
          <a:p>
            <a:pPr lvl="1">
              <a:buClr>
                <a:schemeClr val="bg2"/>
              </a:buClr>
              <a:buFont typeface="Arial" panose="020B0604020202020204" pitchFamily="34" charset="0"/>
              <a:buChar char="•"/>
            </a:pPr>
            <a:r>
              <a:rPr lang="en-US" sz="1800" dirty="0"/>
              <a:t>Ongoing operating, maintenance, and replacement costs</a:t>
            </a:r>
          </a:p>
          <a:p>
            <a:pPr lvl="1">
              <a:buClr>
                <a:schemeClr val="bg2"/>
              </a:buClr>
              <a:buFont typeface="Arial" panose="020B0604020202020204" pitchFamily="34" charset="0"/>
              <a:buChar char="•"/>
            </a:pPr>
            <a:r>
              <a:rPr lang="en-US" sz="1800" dirty="0"/>
              <a:t>MRV costs</a:t>
            </a:r>
          </a:p>
        </p:txBody>
      </p:sp>
      <p:sp>
        <p:nvSpPr>
          <p:cNvPr id="4" name="Slide Number Placeholder 3"/>
          <p:cNvSpPr>
            <a:spLocks noGrp="1"/>
          </p:cNvSpPr>
          <p:nvPr>
            <p:ph type="sldNum" sz="quarter" idx="4"/>
          </p:nvPr>
        </p:nvSpPr>
        <p:spPr/>
        <p:txBody>
          <a:bodyPr/>
          <a:lstStyle/>
          <a:p>
            <a:pPr>
              <a:defRPr/>
            </a:pPr>
            <a:fld id="{070D57B3-A18F-461C-A39D-846CC2834F0D}" type="slidenum">
              <a:rPr lang="en-US" smtClean="0"/>
              <a:pPr>
                <a:defRPr/>
              </a:pPr>
              <a:t>24</a:t>
            </a:fld>
            <a:endParaRPr lang="en-US" dirty="0"/>
          </a:p>
        </p:txBody>
      </p:sp>
      <p:sp>
        <p:nvSpPr>
          <p:cNvPr id="2" name="Title 1"/>
          <p:cNvSpPr>
            <a:spLocks noGrp="1"/>
          </p:cNvSpPr>
          <p:nvPr>
            <p:ph type="title"/>
          </p:nvPr>
        </p:nvSpPr>
        <p:spPr/>
        <p:txBody>
          <a:bodyPr>
            <a:normAutofit/>
          </a:bodyPr>
          <a:lstStyle/>
          <a:p>
            <a:r>
              <a:rPr lang="en-US" cap="none" dirty="0"/>
              <a:t>Analyzing</a:t>
            </a:r>
            <a:r>
              <a:rPr lang="en-US" dirty="0"/>
              <a:t> REDD+ </a:t>
            </a:r>
            <a:r>
              <a:rPr lang="en-US" cap="none" dirty="0"/>
              <a:t>Costs</a:t>
            </a:r>
          </a:p>
        </p:txBody>
      </p:sp>
      <p:pic>
        <p:nvPicPr>
          <p:cNvPr id="3076" name="Picture 4" descr="https://encrypted-tbn1.gstatic.com/images?q=tbn:ANd9GcTyd2yvf6m1BJcw9g9E9zG1CqVOawdwFODRbr9HNTJgndQR6tc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857250"/>
            <a:ext cx="1685925" cy="16573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encrypted-tbn1.gstatic.com/images?q=tbn:ANd9GcQ60RqrlxrOOFsYMeU4LQUiywrDfOmp0OUh0rEPljziWuE9F0plw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914650"/>
            <a:ext cx="1702253" cy="172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389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a:t>Land and Carbon Rights Issues</a:t>
            </a:r>
          </a:p>
        </p:txBody>
      </p:sp>
      <p:sp>
        <p:nvSpPr>
          <p:cNvPr id="7" name="Content Placeholder 2"/>
          <p:cNvSpPr txBox="1">
            <a:spLocks/>
          </p:cNvSpPr>
          <p:nvPr/>
        </p:nvSpPr>
        <p:spPr bwMode="auto">
          <a:xfrm>
            <a:off x="697941" y="1276350"/>
            <a:ext cx="6363528" cy="2554545"/>
          </a:xfrm>
          <a:prstGeom prst="rect">
            <a:avLst/>
          </a:prstGeom>
          <a:noFill/>
          <a:ln w="9525">
            <a:noFill/>
            <a:miter lim="800000"/>
            <a:headEnd/>
            <a:tailEnd/>
          </a:ln>
        </p:spPr>
        <p:txBody>
          <a:bodyPr vert="horz" wrap="square" lIns="68580" tIns="34290" rIns="68580" bIns="3429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eaLnBrk="1" hangingPunct="1">
              <a:lnSpc>
                <a:spcPct val="90000"/>
              </a:lnSpc>
              <a:spcBef>
                <a:spcPts val="0"/>
              </a:spcBef>
              <a:spcAft>
                <a:spcPts val="1200"/>
              </a:spcAft>
              <a:buClr>
                <a:schemeClr val="tx2"/>
              </a:buClr>
              <a:buFont typeface="Arial" panose="020B0604020202020204" pitchFamily="34" charset="0"/>
              <a:buChar char="•"/>
            </a:pPr>
            <a:r>
              <a:rPr lang="en-US" sz="2100" dirty="0">
                <a:solidFill>
                  <a:srgbClr val="6C6463"/>
                </a:solidFill>
              </a:rPr>
              <a:t>Land and resource tenure rights often unrecognized, overlapping or violated in many countries</a:t>
            </a:r>
          </a:p>
          <a:p>
            <a:pPr lvl="1" eaLnBrk="1" hangingPunct="1">
              <a:lnSpc>
                <a:spcPct val="90000"/>
              </a:lnSpc>
              <a:spcBef>
                <a:spcPts val="0"/>
              </a:spcBef>
              <a:spcAft>
                <a:spcPts val="1200"/>
              </a:spcAft>
              <a:buClr>
                <a:schemeClr val="bg2"/>
              </a:buClr>
              <a:buFont typeface="Arial" panose="020B0604020202020204" pitchFamily="34" charset="0"/>
              <a:buChar char="•"/>
            </a:pPr>
            <a:r>
              <a:rPr lang="en-US" sz="1800" dirty="0">
                <a:solidFill>
                  <a:srgbClr val="6C6463"/>
                </a:solidFill>
              </a:rPr>
              <a:t>Can generate mistrust, opposition to mitigation efforts</a:t>
            </a:r>
          </a:p>
          <a:p>
            <a:pPr lvl="1" eaLnBrk="1" hangingPunct="1">
              <a:lnSpc>
                <a:spcPct val="90000"/>
              </a:lnSpc>
              <a:spcBef>
                <a:spcPts val="0"/>
              </a:spcBef>
              <a:spcAft>
                <a:spcPts val="1200"/>
              </a:spcAft>
              <a:buClr>
                <a:schemeClr val="bg2"/>
              </a:buClr>
              <a:buFont typeface="Arial" panose="020B0604020202020204" pitchFamily="34" charset="0"/>
              <a:buChar char="•"/>
            </a:pPr>
            <a:r>
              <a:rPr lang="en-US" sz="1800" dirty="0">
                <a:solidFill>
                  <a:srgbClr val="6C6463"/>
                </a:solidFill>
              </a:rPr>
              <a:t>Can reduce effectiveness of incentives</a:t>
            </a:r>
          </a:p>
          <a:p>
            <a:pPr lvl="1" eaLnBrk="1" hangingPunct="1">
              <a:lnSpc>
                <a:spcPct val="90000"/>
              </a:lnSpc>
              <a:spcBef>
                <a:spcPts val="0"/>
              </a:spcBef>
              <a:spcAft>
                <a:spcPts val="1200"/>
              </a:spcAft>
              <a:buClr>
                <a:schemeClr val="bg2"/>
              </a:buClr>
              <a:buFont typeface="Arial" panose="020B0604020202020204" pitchFamily="34" charset="0"/>
              <a:buChar char="•"/>
            </a:pPr>
            <a:r>
              <a:rPr lang="en-US" sz="1800" dirty="0">
                <a:solidFill>
                  <a:srgbClr val="6C6463"/>
                </a:solidFill>
              </a:rPr>
              <a:t>Importance of transparency and fairness to avoid and handle disputes</a:t>
            </a:r>
          </a:p>
          <a:p>
            <a:pPr eaLnBrk="1" hangingPunct="1">
              <a:lnSpc>
                <a:spcPct val="90000"/>
              </a:lnSpc>
              <a:spcBef>
                <a:spcPts val="0"/>
              </a:spcBef>
              <a:spcAft>
                <a:spcPts val="1200"/>
              </a:spcAft>
              <a:buClr>
                <a:schemeClr val="tx2"/>
              </a:buClr>
              <a:buFont typeface="Arial" panose="020B0604020202020204" pitchFamily="34" charset="0"/>
              <a:buChar char="•"/>
            </a:pPr>
            <a:r>
              <a:rPr lang="en-US" sz="2100" dirty="0">
                <a:solidFill>
                  <a:srgbClr val="6C6463"/>
                </a:solidFill>
              </a:rPr>
              <a:t>Concerns may be greater at jurisdictional level</a:t>
            </a:r>
            <a:endParaRPr lang="en-US" sz="1800" dirty="0">
              <a:solidFill>
                <a:srgbClr val="6C6463"/>
              </a:solidFill>
            </a:endParaRPr>
          </a:p>
        </p:txBody>
      </p:sp>
      <p:sp>
        <p:nvSpPr>
          <p:cNvPr id="4" name="Slide Number Placeholder 3"/>
          <p:cNvSpPr>
            <a:spLocks noGrp="1"/>
          </p:cNvSpPr>
          <p:nvPr>
            <p:ph type="sldNum" sz="quarter" idx="4"/>
          </p:nvPr>
        </p:nvSpPr>
        <p:spPr/>
        <p:txBody>
          <a:bodyPr/>
          <a:lstStyle/>
          <a:p>
            <a:fld id="{42782948-4DBE-204D-AB9E-B65E067054AE}" type="slidenum">
              <a:rPr lang="en-US" smtClean="0"/>
              <a:pPr/>
              <a:t>25</a:t>
            </a:fld>
            <a:endParaRPr lang="en-US"/>
          </a:p>
        </p:txBody>
      </p:sp>
    </p:spTree>
    <p:extLst>
      <p:ext uri="{BB962C8B-B14F-4D97-AF65-F5344CB8AC3E}">
        <p14:creationId xmlns:p14="http://schemas.microsoft.com/office/powerpoint/2010/main" val="19347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nSpc>
                <a:spcPct val="110000"/>
              </a:lnSpc>
              <a:buClr>
                <a:schemeClr val="tx2"/>
              </a:buClr>
              <a:buFont typeface="Arial" panose="020B0604020202020204" pitchFamily="34" charset="0"/>
              <a:buChar char="•"/>
            </a:pPr>
            <a:r>
              <a:rPr lang="en-US" sz="1800" dirty="0"/>
              <a:t>Natural, native forests vs. monoculture exotic tree plantations</a:t>
            </a:r>
          </a:p>
          <a:p>
            <a:pPr lvl="1">
              <a:lnSpc>
                <a:spcPct val="110000"/>
              </a:lnSpc>
              <a:buClr>
                <a:schemeClr val="bg2"/>
              </a:buClr>
              <a:buFont typeface="Arial" panose="020B0604020202020204" pitchFamily="34" charset="0"/>
              <a:buChar char="•"/>
            </a:pPr>
            <a:r>
              <a:rPr lang="en-US" sz="1800" dirty="0"/>
              <a:t>Different effects on biodiversity and environmental services</a:t>
            </a:r>
          </a:p>
          <a:p>
            <a:pPr lvl="1">
              <a:lnSpc>
                <a:spcPct val="110000"/>
              </a:lnSpc>
              <a:buClr>
                <a:schemeClr val="bg2"/>
              </a:buClr>
              <a:buFont typeface="Arial" panose="020B0604020202020204" pitchFamily="34" charset="0"/>
              <a:buChar char="•"/>
            </a:pPr>
            <a:r>
              <a:rPr lang="en-US" sz="1800" dirty="0"/>
              <a:t>Risks of pests, diseases, and fire vary</a:t>
            </a:r>
          </a:p>
          <a:p>
            <a:pPr lvl="1">
              <a:lnSpc>
                <a:spcPct val="110000"/>
              </a:lnSpc>
              <a:buClr>
                <a:schemeClr val="bg2"/>
              </a:buClr>
              <a:buFont typeface="Arial" panose="020B0604020202020204" pitchFamily="34" charset="0"/>
              <a:buChar char="•"/>
            </a:pPr>
            <a:r>
              <a:rPr lang="en-US" sz="1800" dirty="0"/>
              <a:t>Risks of logging and land use conversion vary</a:t>
            </a:r>
          </a:p>
          <a:p>
            <a:pPr>
              <a:lnSpc>
                <a:spcPct val="110000"/>
              </a:lnSpc>
              <a:buClr>
                <a:schemeClr val="tx2"/>
              </a:buClr>
              <a:buFont typeface="Arial" panose="020B0604020202020204" pitchFamily="34" charset="0"/>
              <a:buChar char="•"/>
            </a:pPr>
            <a:r>
              <a:rPr lang="en-US" sz="1800" dirty="0"/>
              <a:t>Sustainability of donor funds vs. market-based approaches</a:t>
            </a:r>
          </a:p>
          <a:p>
            <a:pPr lvl="1">
              <a:lnSpc>
                <a:spcPct val="110000"/>
              </a:lnSpc>
              <a:buClr>
                <a:schemeClr val="bg2"/>
              </a:buClr>
              <a:buFont typeface="Arial" panose="020B0604020202020204" pitchFamily="34" charset="0"/>
              <a:buChar char="•"/>
            </a:pPr>
            <a:r>
              <a:rPr lang="en-US" sz="1800" dirty="0"/>
              <a:t>Carbon taxes and prices less important as funding sources than expected</a:t>
            </a:r>
          </a:p>
          <a:p>
            <a:pPr lvl="1">
              <a:lnSpc>
                <a:spcPct val="110000"/>
              </a:lnSpc>
              <a:buClr>
                <a:schemeClr val="bg2"/>
              </a:buClr>
              <a:buFont typeface="Arial" panose="020B0604020202020204" pitchFamily="34" charset="0"/>
              <a:buChar char="•"/>
            </a:pPr>
            <a:r>
              <a:rPr lang="en-US" sz="1800" dirty="0"/>
              <a:t>Donor funding may decrease</a:t>
            </a:r>
          </a:p>
          <a:p>
            <a:pPr>
              <a:lnSpc>
                <a:spcPct val="110000"/>
              </a:lnSpc>
              <a:buClr>
                <a:schemeClr val="tx2"/>
              </a:buClr>
              <a:buFont typeface="Arial" panose="020B0604020202020204" pitchFamily="34" charset="0"/>
              <a:buChar char="•"/>
            </a:pPr>
            <a:r>
              <a:rPr lang="en-US" sz="1800" dirty="0"/>
              <a:t>Top-down vs. bottom-up (grassroots) design </a:t>
            </a:r>
          </a:p>
          <a:p>
            <a:pPr>
              <a:lnSpc>
                <a:spcPct val="110000"/>
              </a:lnSpc>
              <a:buClr>
                <a:schemeClr val="tx2"/>
              </a:buClr>
              <a:buFont typeface="Arial" panose="020B0604020202020204" pitchFamily="34" charset="0"/>
              <a:buChar char="•"/>
            </a:pPr>
            <a:endParaRPr lang="en-US" sz="1800" dirty="0"/>
          </a:p>
        </p:txBody>
      </p:sp>
      <p:sp>
        <p:nvSpPr>
          <p:cNvPr id="4" name="Slide Number Placeholder 3"/>
          <p:cNvSpPr>
            <a:spLocks noGrp="1"/>
          </p:cNvSpPr>
          <p:nvPr>
            <p:ph type="sldNum" sz="quarter" idx="4"/>
          </p:nvPr>
        </p:nvSpPr>
        <p:spPr/>
        <p:txBody>
          <a:bodyPr/>
          <a:lstStyle/>
          <a:p>
            <a:pPr>
              <a:defRPr/>
            </a:pPr>
            <a:fld id="{070D57B3-A18F-461C-A39D-846CC2834F0D}" type="slidenum">
              <a:rPr lang="en-US" smtClean="0"/>
              <a:pPr>
                <a:defRPr/>
              </a:pPr>
              <a:t>26</a:t>
            </a:fld>
            <a:endParaRPr lang="en-US" dirty="0"/>
          </a:p>
        </p:txBody>
      </p:sp>
      <p:sp>
        <p:nvSpPr>
          <p:cNvPr id="3" name="Title 2"/>
          <p:cNvSpPr>
            <a:spLocks noGrp="1"/>
          </p:cNvSpPr>
          <p:nvPr>
            <p:ph type="title"/>
          </p:nvPr>
        </p:nvSpPr>
        <p:spPr/>
        <p:txBody>
          <a:bodyPr>
            <a:normAutofit/>
          </a:bodyPr>
          <a:lstStyle/>
          <a:p>
            <a:r>
              <a:rPr lang="en-US" cap="none" dirty="0"/>
              <a:t>Other Concerns With REDD+</a:t>
            </a:r>
          </a:p>
        </p:txBody>
      </p:sp>
    </p:spTree>
    <p:extLst>
      <p:ext uri="{BB962C8B-B14F-4D97-AF65-F5344CB8AC3E}">
        <p14:creationId xmlns:p14="http://schemas.microsoft.com/office/powerpoint/2010/main" val="85776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71550"/>
            <a:ext cx="8305800" cy="4038600"/>
          </a:xfrm>
        </p:spPr>
        <p:txBody>
          <a:bodyPr>
            <a:noAutofit/>
          </a:bodyPr>
          <a:lstStyle/>
          <a:p>
            <a:pPr marL="0" indent="0">
              <a:buNone/>
            </a:pPr>
            <a:r>
              <a:rPr lang="en-US" dirty="0"/>
              <a:t>Countries report regularly on how safeguards have been addressed</a:t>
            </a:r>
          </a:p>
          <a:p>
            <a:pPr>
              <a:buClr>
                <a:schemeClr val="tx2"/>
              </a:buClr>
            </a:pPr>
            <a:r>
              <a:rPr lang="en-US" sz="1600" dirty="0"/>
              <a:t>Consistency with national forest objectives and programs, and international agreements</a:t>
            </a:r>
          </a:p>
          <a:p>
            <a:pPr>
              <a:buClr>
                <a:schemeClr val="tx2"/>
              </a:buClr>
            </a:pPr>
            <a:r>
              <a:rPr lang="en-US" sz="1600" dirty="0"/>
              <a:t>Transparent and effective national forest governance</a:t>
            </a:r>
          </a:p>
          <a:p>
            <a:pPr>
              <a:buClr>
                <a:schemeClr val="tx2"/>
              </a:buClr>
            </a:pPr>
            <a:r>
              <a:rPr lang="en-US" sz="1600" dirty="0"/>
              <a:t>Respect for the knowledge and rights of indigenous peoples and local communities</a:t>
            </a:r>
          </a:p>
          <a:p>
            <a:pPr>
              <a:buClr>
                <a:schemeClr val="tx2"/>
              </a:buClr>
            </a:pPr>
            <a:r>
              <a:rPr lang="en-US" sz="1600" u="sng" dirty="0">
                <a:latin typeface="Times"/>
                <a:hlinkClick r:id="rId3" tooltip="Free, prior and informed consent"/>
              </a:rPr>
              <a:t>Free, prior and informed consent</a:t>
            </a:r>
            <a:r>
              <a:rPr lang="en-US" sz="1600" dirty="0">
                <a:latin typeface="Times"/>
              </a:rPr>
              <a:t> -- part of U.N. Declaration on Rights of Indigenous Peoples, but no explicit UNFCCC requirement for REDD+</a:t>
            </a:r>
          </a:p>
          <a:p>
            <a:pPr>
              <a:buClr>
                <a:schemeClr val="tx2"/>
              </a:buClr>
            </a:pPr>
            <a:r>
              <a:rPr lang="en-US" sz="1600" dirty="0"/>
              <a:t>Full and effective participation of relevant stakeholders</a:t>
            </a:r>
          </a:p>
          <a:p>
            <a:pPr>
              <a:buClr>
                <a:schemeClr val="tx2"/>
              </a:buClr>
            </a:pPr>
            <a:r>
              <a:rPr lang="en-US" sz="1600" dirty="0"/>
              <a:t>Consistency with environmental and social benefits from conservation of natural forests, ecosystem services, and biodiversity</a:t>
            </a:r>
          </a:p>
          <a:p>
            <a:pPr>
              <a:buClr>
                <a:schemeClr val="tx2"/>
              </a:buClr>
            </a:pPr>
            <a:r>
              <a:rPr lang="en-US" sz="1600" dirty="0"/>
              <a:t>Address risks of reversals</a:t>
            </a:r>
          </a:p>
          <a:p>
            <a:pPr>
              <a:buClr>
                <a:schemeClr val="tx2"/>
              </a:buClr>
            </a:pPr>
            <a:r>
              <a:rPr lang="en-US" sz="1600" dirty="0"/>
              <a:t>Reduce displacement of emissions</a:t>
            </a:r>
          </a:p>
          <a:p>
            <a:endParaRPr lang="en-US" sz="1400" dirty="0"/>
          </a:p>
        </p:txBody>
      </p:sp>
      <p:sp>
        <p:nvSpPr>
          <p:cNvPr id="4" name="Slide Number Placeholder 3"/>
          <p:cNvSpPr>
            <a:spLocks noGrp="1"/>
          </p:cNvSpPr>
          <p:nvPr>
            <p:ph type="sldNum" sz="quarter" idx="4"/>
          </p:nvPr>
        </p:nvSpPr>
        <p:spPr/>
        <p:txBody>
          <a:bodyPr/>
          <a:lstStyle/>
          <a:p>
            <a:pPr>
              <a:defRPr/>
            </a:pPr>
            <a:fld id="{070D57B3-A18F-461C-A39D-846CC2834F0D}" type="slidenum">
              <a:rPr lang="en-US" smtClean="0"/>
              <a:pPr>
                <a:defRPr/>
              </a:pPr>
              <a:t>27</a:t>
            </a:fld>
            <a:endParaRPr lang="en-US" dirty="0"/>
          </a:p>
        </p:txBody>
      </p:sp>
      <p:sp>
        <p:nvSpPr>
          <p:cNvPr id="3" name="Title 2"/>
          <p:cNvSpPr>
            <a:spLocks noGrp="1"/>
          </p:cNvSpPr>
          <p:nvPr>
            <p:ph type="title"/>
          </p:nvPr>
        </p:nvSpPr>
        <p:spPr/>
        <p:txBody>
          <a:bodyPr>
            <a:noAutofit/>
          </a:bodyPr>
          <a:lstStyle/>
          <a:p>
            <a:r>
              <a:rPr lang="en-US" dirty="0"/>
              <a:t>UNFCCC </a:t>
            </a:r>
            <a:r>
              <a:rPr lang="en-US" cap="none" dirty="0"/>
              <a:t>Safeguards to Avoid Negative Impacts of </a:t>
            </a:r>
            <a:r>
              <a:rPr lang="en-US" dirty="0"/>
              <a:t>REDD+</a:t>
            </a:r>
            <a:endParaRPr lang="en-US" cap="none" dirty="0"/>
          </a:p>
        </p:txBody>
      </p:sp>
    </p:spTree>
    <p:extLst>
      <p:ext uri="{BB962C8B-B14F-4D97-AF65-F5344CB8AC3E}">
        <p14:creationId xmlns:p14="http://schemas.microsoft.com/office/powerpoint/2010/main" val="529765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14350"/>
            <a:ext cx="8077504" cy="4343400"/>
          </a:xfrm>
        </p:spPr>
        <p:txBody>
          <a:bodyPr>
            <a:noAutofit/>
          </a:bodyPr>
          <a:lstStyle/>
          <a:p>
            <a:pPr marL="0" indent="-454025">
              <a:lnSpc>
                <a:spcPct val="90000"/>
              </a:lnSpc>
              <a:spcAft>
                <a:spcPts val="600"/>
              </a:spcAft>
            </a:pPr>
            <a:r>
              <a:rPr lang="en-US" dirty="0"/>
              <a:t>Buyers meeting regulatory requirements (EU Emissions Trading System)</a:t>
            </a:r>
          </a:p>
          <a:p>
            <a:pPr lvl="1">
              <a:lnSpc>
                <a:spcPct val="90000"/>
              </a:lnSpc>
              <a:spcAft>
                <a:spcPts val="600"/>
              </a:spcAft>
              <a:buClr>
                <a:schemeClr val="tx2"/>
              </a:buClr>
              <a:buFont typeface="Arial" panose="020B0604020202020204" pitchFamily="34" charset="0"/>
              <a:buChar char="•"/>
            </a:pPr>
            <a:r>
              <a:rPr lang="en-US" dirty="0"/>
              <a:t> </a:t>
            </a:r>
            <a:r>
              <a:rPr lang="en-US" sz="1800" dirty="0"/>
              <a:t>Quantity and prices lower than expected</a:t>
            </a:r>
          </a:p>
          <a:p>
            <a:pPr lvl="2">
              <a:lnSpc>
                <a:spcPct val="90000"/>
              </a:lnSpc>
              <a:spcAft>
                <a:spcPts val="600"/>
              </a:spcAft>
              <a:buClr>
                <a:schemeClr val="bg2"/>
              </a:buClr>
            </a:pPr>
            <a:r>
              <a:rPr lang="en-US" dirty="0"/>
              <a:t>EU issued many free credits</a:t>
            </a:r>
          </a:p>
          <a:p>
            <a:pPr>
              <a:lnSpc>
                <a:spcPct val="90000"/>
              </a:lnSpc>
              <a:spcAft>
                <a:spcPts val="600"/>
              </a:spcAft>
              <a:buClr>
                <a:schemeClr val="bg2"/>
              </a:buClr>
            </a:pPr>
            <a:r>
              <a:rPr lang="en-US" dirty="0"/>
              <a:t>EU CO</a:t>
            </a:r>
            <a:r>
              <a:rPr lang="en-US" sz="1600" dirty="0"/>
              <a:t>2</a:t>
            </a:r>
            <a:r>
              <a:rPr lang="en-US" dirty="0"/>
              <a:t> Emission Allowance Prices, October 2009-October 2019 (Euros/tCO</a:t>
            </a:r>
            <a:r>
              <a:rPr lang="en-US" sz="1600" dirty="0"/>
              <a:t>2</a:t>
            </a:r>
            <a:r>
              <a:rPr lang="en-US" dirty="0"/>
              <a:t>e) </a:t>
            </a:r>
          </a:p>
          <a:p>
            <a:pPr lvl="2">
              <a:lnSpc>
                <a:spcPct val="90000"/>
              </a:lnSpc>
              <a:spcAft>
                <a:spcPts val="600"/>
              </a:spcAft>
            </a:pPr>
            <a:endParaRPr lang="en-US" sz="2000" dirty="0"/>
          </a:p>
          <a:p>
            <a:pPr marL="0" indent="0">
              <a:lnSpc>
                <a:spcPct val="90000"/>
              </a:lnSpc>
              <a:spcAft>
                <a:spcPts val="600"/>
              </a:spcAft>
              <a:buNone/>
            </a:pPr>
            <a:r>
              <a:rPr lang="en-US" dirty="0"/>
              <a:t>	</a:t>
            </a:r>
          </a:p>
        </p:txBody>
      </p:sp>
      <p:sp>
        <p:nvSpPr>
          <p:cNvPr id="2" name="Slide Number Placeholder 1"/>
          <p:cNvSpPr>
            <a:spLocks noGrp="1"/>
          </p:cNvSpPr>
          <p:nvPr>
            <p:ph type="sldNum" sz="quarter" idx="4"/>
          </p:nvPr>
        </p:nvSpPr>
        <p:spPr/>
        <p:txBody>
          <a:bodyPr/>
          <a:lstStyle/>
          <a:p>
            <a:pPr>
              <a:defRPr/>
            </a:pPr>
            <a:fld id="{070D57B3-A18F-461C-A39D-846CC2834F0D}" type="slidenum">
              <a:rPr lang="en-US" smtClean="0"/>
              <a:pPr>
                <a:defRPr/>
              </a:pPr>
              <a:t>28</a:t>
            </a:fld>
            <a:endParaRPr lang="en-US" dirty="0"/>
          </a:p>
        </p:txBody>
      </p:sp>
      <p:sp>
        <p:nvSpPr>
          <p:cNvPr id="4" name="Title 3"/>
          <p:cNvSpPr>
            <a:spLocks noGrp="1"/>
          </p:cNvSpPr>
          <p:nvPr>
            <p:ph type="title"/>
          </p:nvPr>
        </p:nvSpPr>
        <p:spPr>
          <a:xfrm>
            <a:off x="152400" y="-8870"/>
            <a:ext cx="8306104" cy="523220"/>
          </a:xfrm>
        </p:spPr>
        <p:txBody>
          <a:bodyPr/>
          <a:lstStyle/>
          <a:p>
            <a:r>
              <a:rPr lang="en-US" dirty="0"/>
              <a:t>European Union Compliance Markets</a:t>
            </a:r>
          </a:p>
        </p:txBody>
      </p:sp>
      <p:pic>
        <p:nvPicPr>
          <p:cNvPr id="5" name="Picture 2" descr="Chart">
            <a:extLst>
              <a:ext uri="{FF2B5EF4-FFF2-40B4-BE49-F238E27FC236}">
                <a16:creationId xmlns:a16="http://schemas.microsoft.com/office/drawing/2014/main" xmlns="" id="{0FEE7DFB-3B91-45AD-B8FF-85369A0DDD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495549"/>
            <a:ext cx="7543800" cy="2476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26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00150"/>
            <a:ext cx="7772704" cy="3505200"/>
          </a:xfrm>
        </p:spPr>
        <p:txBody>
          <a:bodyPr>
            <a:normAutofit fontScale="92500" lnSpcReduction="20000"/>
          </a:bodyPr>
          <a:lstStyle/>
          <a:p>
            <a:pPr marL="0" lvl="1" indent="0">
              <a:lnSpc>
                <a:spcPct val="90000"/>
              </a:lnSpc>
              <a:spcAft>
                <a:spcPts val="600"/>
              </a:spcAft>
              <a:buNone/>
            </a:pPr>
            <a:r>
              <a:rPr lang="en-US" dirty="0"/>
              <a:t>Buyers interested in purchasing carbon credits</a:t>
            </a:r>
          </a:p>
          <a:p>
            <a:pPr lvl="2" indent="-214313">
              <a:lnSpc>
                <a:spcPct val="90000"/>
              </a:lnSpc>
              <a:spcAft>
                <a:spcPts val="600"/>
              </a:spcAft>
              <a:buClr>
                <a:schemeClr val="bg2"/>
              </a:buClr>
              <a:buFont typeface="Arial" panose="020B0604020202020204" pitchFamily="34" charset="0"/>
              <a:buChar char="•"/>
            </a:pPr>
            <a:r>
              <a:rPr lang="en-US" b="1" dirty="0"/>
              <a:t>Real</a:t>
            </a:r>
            <a:r>
              <a:rPr lang="en-US" dirty="0"/>
              <a:t>: evidence that project removes or prevents emissions</a:t>
            </a:r>
          </a:p>
          <a:p>
            <a:pPr lvl="2" indent="-214313">
              <a:lnSpc>
                <a:spcPct val="90000"/>
              </a:lnSpc>
              <a:spcAft>
                <a:spcPts val="600"/>
              </a:spcAft>
              <a:buClr>
                <a:schemeClr val="bg2"/>
              </a:buClr>
              <a:buFont typeface="Arial" panose="020B0604020202020204" pitchFamily="34" charset="0"/>
              <a:buChar char="•"/>
            </a:pPr>
            <a:r>
              <a:rPr lang="en-US" b="1" dirty="0"/>
              <a:t>Additional</a:t>
            </a:r>
            <a:r>
              <a:rPr lang="en-US" dirty="0"/>
              <a:t>: emissions reductions would not occur without project</a:t>
            </a:r>
          </a:p>
          <a:p>
            <a:pPr lvl="2" indent="-214313">
              <a:lnSpc>
                <a:spcPct val="90000"/>
              </a:lnSpc>
              <a:spcAft>
                <a:spcPts val="600"/>
              </a:spcAft>
              <a:buClr>
                <a:schemeClr val="bg2"/>
              </a:buClr>
              <a:buFont typeface="Arial" panose="020B0604020202020204" pitchFamily="34" charset="0"/>
              <a:buChar char="•"/>
            </a:pPr>
            <a:r>
              <a:rPr lang="en-US" b="1" dirty="0"/>
              <a:t>Measurable</a:t>
            </a:r>
            <a:r>
              <a:rPr lang="en-US" dirty="0"/>
              <a:t>: emissions reductions can be accurately quantified</a:t>
            </a:r>
          </a:p>
          <a:p>
            <a:pPr lvl="2" indent="-214313">
              <a:lnSpc>
                <a:spcPct val="90000"/>
              </a:lnSpc>
              <a:spcAft>
                <a:spcPts val="600"/>
              </a:spcAft>
              <a:buClr>
                <a:schemeClr val="bg2"/>
              </a:buClr>
              <a:buFont typeface="Arial" panose="020B0604020202020204" pitchFamily="34" charset="0"/>
              <a:buChar char="•"/>
            </a:pPr>
            <a:r>
              <a:rPr lang="en-US" b="1" dirty="0"/>
              <a:t>Verifiable: </a:t>
            </a:r>
            <a:r>
              <a:rPr lang="en-US" dirty="0"/>
              <a:t>neutral, third-party auditor certified emissions reductions</a:t>
            </a:r>
          </a:p>
          <a:p>
            <a:pPr lvl="1">
              <a:lnSpc>
                <a:spcPct val="90000"/>
              </a:lnSpc>
              <a:spcAft>
                <a:spcPts val="600"/>
              </a:spcAft>
              <a:buClr>
                <a:schemeClr val="tx2"/>
              </a:buClr>
              <a:buFont typeface="Arial" panose="020B0604020202020204" pitchFamily="34" charset="0"/>
              <a:buChar char="•"/>
            </a:pPr>
            <a:r>
              <a:rPr lang="en-US" sz="1800" dirty="0"/>
              <a:t>Prices generally low, but varied a lot</a:t>
            </a:r>
          </a:p>
          <a:p>
            <a:pPr lvl="1">
              <a:lnSpc>
                <a:spcPct val="90000"/>
              </a:lnSpc>
              <a:spcAft>
                <a:spcPts val="600"/>
              </a:spcAft>
              <a:buClr>
                <a:schemeClr val="tx2"/>
              </a:buClr>
              <a:buFont typeface="Arial" panose="020B0604020202020204" pitchFamily="34" charset="0"/>
              <a:buChar char="•"/>
            </a:pPr>
            <a:r>
              <a:rPr lang="en-US" sz="1800" dirty="0"/>
              <a:t>Quantity demanded lower than expected</a:t>
            </a:r>
          </a:p>
          <a:p>
            <a:pPr>
              <a:lnSpc>
                <a:spcPct val="90000"/>
              </a:lnSpc>
            </a:pPr>
            <a:r>
              <a:rPr lang="en-US" dirty="0"/>
              <a:t>Small projects may have difficulty selling carbon credits</a:t>
            </a:r>
          </a:p>
          <a:p>
            <a:pPr>
              <a:lnSpc>
                <a:spcPct val="90000"/>
              </a:lnSpc>
            </a:pPr>
            <a:r>
              <a:rPr lang="en-US" b="1" dirty="0"/>
              <a:t>Issuances:  </a:t>
            </a:r>
            <a:r>
              <a:rPr lang="en-US" dirty="0"/>
              <a:t>New credits that can be resold</a:t>
            </a:r>
          </a:p>
          <a:p>
            <a:pPr>
              <a:lnSpc>
                <a:spcPct val="90000"/>
              </a:lnSpc>
              <a:buFont typeface="Arial" panose="020B0604020202020204" pitchFamily="34" charset="0"/>
              <a:buChar char="•"/>
            </a:pPr>
            <a:r>
              <a:rPr lang="en-US" b="1" dirty="0"/>
              <a:t>Retirements:  </a:t>
            </a:r>
            <a:r>
              <a:rPr lang="en-US" dirty="0"/>
              <a:t>Period when end buyers can claim emission reductions, but existing credits cannot be resold</a:t>
            </a:r>
          </a:p>
          <a:p>
            <a:endParaRPr lang="en-US" dirty="0"/>
          </a:p>
        </p:txBody>
      </p:sp>
      <p:sp>
        <p:nvSpPr>
          <p:cNvPr id="3" name="Slide Number Placeholder 2"/>
          <p:cNvSpPr>
            <a:spLocks noGrp="1"/>
          </p:cNvSpPr>
          <p:nvPr>
            <p:ph type="sldNum" sz="quarter" idx="4"/>
          </p:nvPr>
        </p:nvSpPr>
        <p:spPr/>
        <p:txBody>
          <a:bodyPr/>
          <a:lstStyle/>
          <a:p>
            <a:fld id="{42782948-4DBE-204D-AB9E-B65E067054AE}" type="slidenum">
              <a:rPr lang="en-US" smtClean="0"/>
              <a:pPr/>
              <a:t>29</a:t>
            </a:fld>
            <a:endParaRPr lang="en-US"/>
          </a:p>
        </p:txBody>
      </p:sp>
      <p:sp>
        <p:nvSpPr>
          <p:cNvPr id="4" name="Title 3"/>
          <p:cNvSpPr>
            <a:spLocks noGrp="1"/>
          </p:cNvSpPr>
          <p:nvPr>
            <p:ph type="title"/>
          </p:nvPr>
        </p:nvSpPr>
        <p:spPr/>
        <p:txBody>
          <a:bodyPr/>
          <a:lstStyle/>
          <a:p>
            <a:r>
              <a:rPr lang="en-US" dirty="0"/>
              <a:t>Voluntary Markets</a:t>
            </a:r>
          </a:p>
        </p:txBody>
      </p:sp>
    </p:spTree>
    <p:extLst>
      <p:ext uri="{BB962C8B-B14F-4D97-AF65-F5344CB8AC3E}">
        <p14:creationId xmlns:p14="http://schemas.microsoft.com/office/powerpoint/2010/main" val="1919744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6D338B6-6DF4-435D-BB80-2FB866A39DEF}"/>
              </a:ext>
            </a:extLst>
          </p:cNvPr>
          <p:cNvSpPr>
            <a:spLocks noGrp="1"/>
          </p:cNvSpPr>
          <p:nvPr>
            <p:ph idx="1"/>
          </p:nvPr>
        </p:nvSpPr>
        <p:spPr/>
        <p:txBody>
          <a:bodyPr/>
          <a:lstStyle/>
          <a:p>
            <a:pPr>
              <a:buClr>
                <a:schemeClr val="tx2"/>
              </a:buClr>
              <a:buFont typeface="Arial" panose="020B0604020202020204" pitchFamily="34" charset="0"/>
              <a:buChar char="•"/>
            </a:pPr>
            <a:r>
              <a:rPr lang="en-US" dirty="0"/>
              <a:t>First negotiated under </a:t>
            </a:r>
            <a:r>
              <a:rPr lang="en-US" dirty="0">
                <a:hlinkClick r:id="rId3" tooltip="United Nations Framework Convention on Climate Change"/>
              </a:rPr>
              <a:t>United Nations Framework Convention on Climate Change</a:t>
            </a:r>
            <a:r>
              <a:rPr lang="en-US" u="sng" dirty="0"/>
              <a:t> (UNFCCC)</a:t>
            </a:r>
            <a:r>
              <a:rPr lang="en-US" dirty="0"/>
              <a:t> in 2005</a:t>
            </a:r>
          </a:p>
          <a:p>
            <a:pPr>
              <a:buClr>
                <a:schemeClr val="tx2"/>
              </a:buClr>
            </a:pPr>
            <a:r>
              <a:rPr lang="en-US" dirty="0"/>
              <a:t>Key UNFCCC decisions on REDD+ completed at COP 19 in Warsaw in 2013</a:t>
            </a:r>
          </a:p>
          <a:p>
            <a:pPr>
              <a:buClr>
                <a:schemeClr val="tx2"/>
              </a:buClr>
            </a:pPr>
            <a:r>
              <a:rPr lang="en-US" dirty="0"/>
              <a:t>Final parts of REDD+ rulebook completed in 2015</a:t>
            </a:r>
          </a:p>
        </p:txBody>
      </p:sp>
      <p:sp>
        <p:nvSpPr>
          <p:cNvPr id="4" name="Slide Number Placeholder 3">
            <a:extLst>
              <a:ext uri="{FF2B5EF4-FFF2-40B4-BE49-F238E27FC236}">
                <a16:creationId xmlns:a16="http://schemas.microsoft.com/office/drawing/2014/main" xmlns="" id="{64FF4046-AA47-4AAB-A1A0-F335721EABC0}"/>
              </a:ext>
            </a:extLst>
          </p:cNvPr>
          <p:cNvSpPr>
            <a:spLocks noGrp="1"/>
          </p:cNvSpPr>
          <p:nvPr>
            <p:ph type="sldNum" sz="quarter" idx="4"/>
          </p:nvPr>
        </p:nvSpPr>
        <p:spPr/>
        <p:txBody>
          <a:bodyPr/>
          <a:lstStyle/>
          <a:p>
            <a:pPr>
              <a:defRPr/>
            </a:pPr>
            <a:fld id="{070D57B3-A18F-461C-A39D-846CC2834F0D}" type="slidenum">
              <a:rPr lang="en-US" smtClean="0"/>
              <a:pPr>
                <a:defRPr/>
              </a:pPr>
              <a:t>3</a:t>
            </a:fld>
            <a:endParaRPr lang="en-US" dirty="0"/>
          </a:p>
        </p:txBody>
      </p:sp>
      <p:sp>
        <p:nvSpPr>
          <p:cNvPr id="3" name="Title 2">
            <a:extLst>
              <a:ext uri="{FF2B5EF4-FFF2-40B4-BE49-F238E27FC236}">
                <a16:creationId xmlns:a16="http://schemas.microsoft.com/office/drawing/2014/main" xmlns="" id="{554F4B5F-0E1F-43E8-B06E-DCC7CBBBCD10}"/>
              </a:ext>
            </a:extLst>
          </p:cNvPr>
          <p:cNvSpPr>
            <a:spLocks noGrp="1"/>
          </p:cNvSpPr>
          <p:nvPr>
            <p:ph type="title"/>
          </p:nvPr>
        </p:nvSpPr>
        <p:spPr/>
        <p:txBody>
          <a:bodyPr>
            <a:normAutofit/>
          </a:bodyPr>
          <a:lstStyle/>
          <a:p>
            <a:r>
              <a:rPr lang="en-US" dirty="0"/>
              <a:t>S</a:t>
            </a:r>
            <a:r>
              <a:rPr lang="en-US" cap="none" dirty="0"/>
              <a:t>low Process of</a:t>
            </a:r>
            <a:r>
              <a:rPr lang="en-US" dirty="0"/>
              <a:t> REDD </a:t>
            </a:r>
            <a:r>
              <a:rPr lang="en-US" cap="none" dirty="0"/>
              <a:t>and</a:t>
            </a:r>
            <a:r>
              <a:rPr lang="en-US" dirty="0"/>
              <a:t> REDD+</a:t>
            </a:r>
          </a:p>
        </p:txBody>
      </p:sp>
    </p:spTree>
    <p:extLst>
      <p:ext uri="{BB962C8B-B14F-4D97-AF65-F5344CB8AC3E}">
        <p14:creationId xmlns:p14="http://schemas.microsoft.com/office/powerpoint/2010/main" val="3047909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79CDB1F-BF44-4ADC-9961-D9FF10D5DD04}"/>
              </a:ext>
            </a:extLst>
          </p:cNvPr>
          <p:cNvSpPr>
            <a:spLocks noGrp="1"/>
          </p:cNvSpPr>
          <p:nvPr>
            <p:ph idx="1"/>
          </p:nvPr>
        </p:nvSpPr>
        <p:spPr>
          <a:xfrm>
            <a:off x="686104" y="895350"/>
            <a:ext cx="7772400" cy="3429000"/>
          </a:xfrm>
        </p:spPr>
        <p:txBody>
          <a:bodyPr/>
          <a:lstStyle/>
          <a:p>
            <a:pPr marL="227012" lvl="2" indent="-285750">
              <a:spcBef>
                <a:spcPts val="0"/>
              </a:spcBef>
              <a:spcAft>
                <a:spcPts val="900"/>
              </a:spcAft>
              <a:buClr>
                <a:schemeClr val="tx2"/>
              </a:buClr>
              <a:buFont typeface="Arial" panose="020B0604020202020204" pitchFamily="34" charset="0"/>
              <a:buChar char="•"/>
            </a:pPr>
            <a:r>
              <a:rPr lang="en-US" dirty="0"/>
              <a:t>U.S. Regional Greenhouse Gas Initiative:  $4.50 (September 5)</a:t>
            </a:r>
          </a:p>
          <a:p>
            <a:pPr marL="227012" lvl="2" indent="-285750">
              <a:spcBef>
                <a:spcPts val="0"/>
              </a:spcBef>
              <a:spcAft>
                <a:spcPts val="900"/>
              </a:spcAft>
              <a:buClr>
                <a:schemeClr val="tx2"/>
              </a:buClr>
              <a:buFont typeface="Arial" panose="020B0604020202020204" pitchFamily="34" charset="0"/>
              <a:buChar char="•"/>
            </a:pPr>
            <a:r>
              <a:rPr lang="en-US" dirty="0"/>
              <a:t>California Air Resources Board:  $14.58 (May auction)</a:t>
            </a:r>
          </a:p>
          <a:p>
            <a:pPr marL="227012" lvl="2" indent="-285750">
              <a:spcBef>
                <a:spcPts val="0"/>
              </a:spcBef>
              <a:spcAft>
                <a:spcPts val="900"/>
              </a:spcAft>
              <a:buClr>
                <a:schemeClr val="tx2"/>
              </a:buClr>
              <a:buFont typeface="Arial" panose="020B0604020202020204" pitchFamily="34" charset="0"/>
              <a:buChar char="•"/>
            </a:pPr>
            <a:r>
              <a:rPr lang="en-US" dirty="0"/>
              <a:t>Fair trade (voluntary market) minimum prices varied by project type </a:t>
            </a:r>
          </a:p>
          <a:p>
            <a:pPr lvl="1">
              <a:buClr>
                <a:schemeClr val="bg2"/>
              </a:buClr>
              <a:buFont typeface="Arial" panose="020B0604020202020204" pitchFamily="34" charset="0"/>
              <a:buChar char="•"/>
            </a:pPr>
            <a:r>
              <a:rPr lang="en-US" sz="1800" dirty="0"/>
              <a:t>Energy Efficiency – €8.20 + 1€ Fairtrade premium</a:t>
            </a:r>
          </a:p>
          <a:p>
            <a:pPr lvl="1">
              <a:buClr>
                <a:schemeClr val="bg2"/>
              </a:buClr>
              <a:buFont typeface="Arial" panose="020B0604020202020204" pitchFamily="34" charset="0"/>
              <a:buChar char="•"/>
            </a:pPr>
            <a:r>
              <a:rPr lang="en-US" sz="1800" dirty="0"/>
              <a:t>Renewable Energy – € 8.10 + 1€ Fairtrade premium</a:t>
            </a:r>
          </a:p>
          <a:p>
            <a:pPr lvl="1">
              <a:buClr>
                <a:schemeClr val="bg2"/>
              </a:buClr>
              <a:buFont typeface="Arial" panose="020B0604020202020204" pitchFamily="34" charset="0"/>
              <a:buChar char="•"/>
            </a:pPr>
            <a:r>
              <a:rPr lang="en-US" sz="1800" dirty="0"/>
              <a:t>Forest Management – €13 + 1€ Fairtrade premium</a:t>
            </a:r>
          </a:p>
          <a:p>
            <a:endParaRPr lang="en-US" dirty="0"/>
          </a:p>
          <a:p>
            <a:pPr marL="171450" lvl="2">
              <a:spcBef>
                <a:spcPts val="0"/>
              </a:spcBef>
              <a:spcAft>
                <a:spcPts val="900"/>
              </a:spcAft>
              <a:buClr>
                <a:srgbClr val="002F6C"/>
              </a:buClr>
            </a:pPr>
            <a:endParaRPr lang="en-US" dirty="0"/>
          </a:p>
          <a:p>
            <a:endParaRPr lang="en-US" dirty="0"/>
          </a:p>
        </p:txBody>
      </p:sp>
      <p:sp>
        <p:nvSpPr>
          <p:cNvPr id="4" name="Slide Number Placeholder 3">
            <a:extLst>
              <a:ext uri="{FF2B5EF4-FFF2-40B4-BE49-F238E27FC236}">
                <a16:creationId xmlns:a16="http://schemas.microsoft.com/office/drawing/2014/main" xmlns="" id="{76FD2F50-4DF6-4307-823F-1E1CE123E054}"/>
              </a:ext>
            </a:extLst>
          </p:cNvPr>
          <p:cNvSpPr>
            <a:spLocks noGrp="1"/>
          </p:cNvSpPr>
          <p:nvPr>
            <p:ph type="sldNum" sz="quarter" idx="4"/>
          </p:nvPr>
        </p:nvSpPr>
        <p:spPr/>
        <p:txBody>
          <a:bodyPr/>
          <a:lstStyle/>
          <a:p>
            <a:pPr>
              <a:defRPr/>
            </a:pPr>
            <a:fld id="{070D57B3-A18F-461C-A39D-846CC2834F0D}" type="slidenum">
              <a:rPr lang="en-US" smtClean="0"/>
              <a:pPr>
                <a:defRPr/>
              </a:pPr>
              <a:t>30</a:t>
            </a:fld>
            <a:endParaRPr lang="en-US" dirty="0"/>
          </a:p>
        </p:txBody>
      </p:sp>
      <p:sp>
        <p:nvSpPr>
          <p:cNvPr id="3" name="Title 2">
            <a:extLst>
              <a:ext uri="{FF2B5EF4-FFF2-40B4-BE49-F238E27FC236}">
                <a16:creationId xmlns:a16="http://schemas.microsoft.com/office/drawing/2014/main" xmlns="" id="{ADD8FDF9-772A-45AB-A048-729E3A861B5D}"/>
              </a:ext>
            </a:extLst>
          </p:cNvPr>
          <p:cNvSpPr>
            <a:spLocks noGrp="1"/>
          </p:cNvSpPr>
          <p:nvPr>
            <p:ph type="title"/>
          </p:nvPr>
        </p:nvSpPr>
        <p:spPr>
          <a:xfrm>
            <a:off x="457200" y="133350"/>
            <a:ext cx="8001304" cy="751820"/>
          </a:xfrm>
        </p:spPr>
        <p:txBody>
          <a:bodyPr>
            <a:noAutofit/>
          </a:bodyPr>
          <a:lstStyle/>
          <a:p>
            <a:r>
              <a:rPr lang="en-US" sz="2400" dirty="0"/>
              <a:t>Prices on U.S. Compliance and Fair Trade Voluntary Market in 2018 ($/tCO</a:t>
            </a:r>
            <a:r>
              <a:rPr lang="en-US" sz="2400" baseline="-25000" dirty="0"/>
              <a:t>2</a:t>
            </a:r>
            <a:r>
              <a:rPr lang="en-US" sz="2400" dirty="0"/>
              <a:t>E)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175" y="3321982"/>
            <a:ext cx="6343650" cy="1528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6592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736295" y="1151265"/>
            <a:ext cx="5671411" cy="3706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4"/>
          </p:nvPr>
        </p:nvSpPr>
        <p:spPr>
          <a:xfrm>
            <a:off x="6858000" y="4844534"/>
            <a:ext cx="2133600" cy="230832"/>
          </a:xfrm>
        </p:spPr>
        <p:txBody>
          <a:bodyPr/>
          <a:lstStyle/>
          <a:p>
            <a:pPr>
              <a:defRPr/>
            </a:pPr>
            <a:fld id="{070D57B3-A18F-461C-A39D-846CC2834F0D}" type="slidenum">
              <a:rPr lang="en-US" smtClean="0"/>
              <a:pPr>
                <a:defRPr/>
              </a:pPr>
              <a:t>31</a:t>
            </a:fld>
            <a:endParaRPr lang="en-US" dirty="0"/>
          </a:p>
        </p:txBody>
      </p:sp>
      <p:sp>
        <p:nvSpPr>
          <p:cNvPr id="3" name="Title 2"/>
          <p:cNvSpPr>
            <a:spLocks noGrp="1"/>
          </p:cNvSpPr>
          <p:nvPr>
            <p:ph type="title"/>
          </p:nvPr>
        </p:nvSpPr>
        <p:spPr/>
        <p:txBody>
          <a:bodyPr>
            <a:normAutofit/>
          </a:bodyPr>
          <a:lstStyle/>
          <a:p>
            <a:r>
              <a:rPr lang="en-US" cap="none" dirty="0"/>
              <a:t>Voluntary Carbon Market Offsets</a:t>
            </a:r>
            <a:r>
              <a:rPr lang="en-US" dirty="0"/>
              <a:t>, 2005-2018 Q1</a:t>
            </a:r>
          </a:p>
        </p:txBody>
      </p:sp>
      <p:sp>
        <p:nvSpPr>
          <p:cNvPr id="2" name="Rectangle 1"/>
          <p:cNvSpPr/>
          <p:nvPr/>
        </p:nvSpPr>
        <p:spPr>
          <a:xfrm>
            <a:off x="3349511" y="4906634"/>
            <a:ext cx="1638590" cy="215444"/>
          </a:xfrm>
          <a:prstGeom prst="rect">
            <a:avLst/>
          </a:prstGeom>
        </p:spPr>
        <p:txBody>
          <a:bodyPr wrap="none">
            <a:spAutoFit/>
          </a:bodyPr>
          <a:lstStyle/>
          <a:p>
            <a:pPr>
              <a:defRPr/>
            </a:pPr>
            <a:r>
              <a:rPr lang="en-US" sz="800" dirty="0">
                <a:solidFill>
                  <a:srgbClr val="6C6463"/>
                </a:solidFill>
              </a:rPr>
              <a:t>Source: Hamrick and Gallant 2018</a:t>
            </a:r>
          </a:p>
        </p:txBody>
      </p:sp>
    </p:spTree>
    <p:extLst>
      <p:ext uri="{BB962C8B-B14F-4D97-AF65-F5344CB8AC3E}">
        <p14:creationId xmlns:p14="http://schemas.microsoft.com/office/powerpoint/2010/main" val="1327891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02850" y="1200150"/>
            <a:ext cx="65383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4"/>
          </p:nvPr>
        </p:nvSpPr>
        <p:spPr/>
        <p:txBody>
          <a:bodyPr/>
          <a:lstStyle/>
          <a:p>
            <a:pPr>
              <a:defRPr/>
            </a:pPr>
            <a:fld id="{070D57B3-A18F-461C-A39D-846CC2834F0D}" type="slidenum">
              <a:rPr lang="en-US" smtClean="0"/>
              <a:pPr>
                <a:defRPr/>
              </a:pPr>
              <a:t>32</a:t>
            </a:fld>
            <a:endParaRPr lang="en-US" dirty="0"/>
          </a:p>
        </p:txBody>
      </p:sp>
      <p:sp>
        <p:nvSpPr>
          <p:cNvPr id="3" name="Title 2"/>
          <p:cNvSpPr>
            <a:spLocks noGrp="1"/>
          </p:cNvSpPr>
          <p:nvPr>
            <p:ph type="title"/>
          </p:nvPr>
        </p:nvSpPr>
        <p:spPr/>
        <p:txBody>
          <a:bodyPr>
            <a:normAutofit/>
          </a:bodyPr>
          <a:lstStyle/>
          <a:p>
            <a:r>
              <a:rPr lang="en-US" cap="none" dirty="0"/>
              <a:t>Voluntary Carbon Offset Projects,</a:t>
            </a:r>
            <a:r>
              <a:rPr lang="en-US" dirty="0"/>
              <a:t> 2008-2018 Q1</a:t>
            </a:r>
          </a:p>
        </p:txBody>
      </p:sp>
      <p:sp>
        <p:nvSpPr>
          <p:cNvPr id="2" name="Rectangle 1"/>
          <p:cNvSpPr/>
          <p:nvPr/>
        </p:nvSpPr>
        <p:spPr>
          <a:xfrm>
            <a:off x="3752705" y="4852402"/>
            <a:ext cx="1638590" cy="215444"/>
          </a:xfrm>
          <a:prstGeom prst="rect">
            <a:avLst/>
          </a:prstGeom>
        </p:spPr>
        <p:txBody>
          <a:bodyPr wrap="none">
            <a:spAutoFit/>
          </a:bodyPr>
          <a:lstStyle/>
          <a:p>
            <a:pPr>
              <a:defRPr/>
            </a:pPr>
            <a:r>
              <a:rPr lang="en-US" sz="800" dirty="0">
                <a:solidFill>
                  <a:srgbClr val="6C6463"/>
                </a:solidFill>
              </a:rPr>
              <a:t>Source:  Hamrick and Gallant 2018</a:t>
            </a:r>
          </a:p>
        </p:txBody>
      </p:sp>
    </p:spTree>
    <p:extLst>
      <p:ext uri="{BB962C8B-B14F-4D97-AF65-F5344CB8AC3E}">
        <p14:creationId xmlns:p14="http://schemas.microsoft.com/office/powerpoint/2010/main" val="1945319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953280" y="1200150"/>
            <a:ext cx="72374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4"/>
          </p:nvPr>
        </p:nvSpPr>
        <p:spPr/>
        <p:txBody>
          <a:bodyPr/>
          <a:lstStyle/>
          <a:p>
            <a:pPr>
              <a:defRPr/>
            </a:pPr>
            <a:fld id="{070D57B3-A18F-461C-A39D-846CC2834F0D}" type="slidenum">
              <a:rPr lang="en-US" smtClean="0"/>
              <a:pPr>
                <a:defRPr/>
              </a:pPr>
              <a:t>33</a:t>
            </a:fld>
            <a:endParaRPr lang="en-US" dirty="0"/>
          </a:p>
        </p:txBody>
      </p:sp>
      <p:sp>
        <p:nvSpPr>
          <p:cNvPr id="3" name="Title 2"/>
          <p:cNvSpPr>
            <a:spLocks noGrp="1"/>
          </p:cNvSpPr>
          <p:nvPr>
            <p:ph type="title"/>
          </p:nvPr>
        </p:nvSpPr>
        <p:spPr/>
        <p:txBody>
          <a:bodyPr>
            <a:noAutofit/>
          </a:bodyPr>
          <a:lstStyle/>
          <a:p>
            <a:r>
              <a:rPr lang="en-US" cap="none" dirty="0"/>
              <a:t>Volume and Number of Carbon Offset Sales by Price</a:t>
            </a:r>
            <a:r>
              <a:rPr lang="en-US" dirty="0"/>
              <a:t>, 2018 Q1</a:t>
            </a:r>
          </a:p>
        </p:txBody>
      </p:sp>
      <p:sp>
        <p:nvSpPr>
          <p:cNvPr id="2" name="Rectangle 1"/>
          <p:cNvSpPr/>
          <p:nvPr/>
        </p:nvSpPr>
        <p:spPr>
          <a:xfrm>
            <a:off x="3752705" y="4844534"/>
            <a:ext cx="1638590" cy="215444"/>
          </a:xfrm>
          <a:prstGeom prst="rect">
            <a:avLst/>
          </a:prstGeom>
        </p:spPr>
        <p:txBody>
          <a:bodyPr wrap="none">
            <a:spAutoFit/>
          </a:bodyPr>
          <a:lstStyle/>
          <a:p>
            <a:pPr>
              <a:defRPr/>
            </a:pPr>
            <a:r>
              <a:rPr lang="en-US" sz="800" dirty="0">
                <a:solidFill>
                  <a:srgbClr val="6C6463"/>
                </a:solidFill>
              </a:rPr>
              <a:t>Source:  Hamrick and Gallant 2018</a:t>
            </a:r>
          </a:p>
        </p:txBody>
      </p:sp>
    </p:spTree>
    <p:extLst>
      <p:ext uri="{BB962C8B-B14F-4D97-AF65-F5344CB8AC3E}">
        <p14:creationId xmlns:p14="http://schemas.microsoft.com/office/powerpoint/2010/main" val="3081335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666750"/>
            <a:ext cx="7848600" cy="4343400"/>
          </a:xfrm>
        </p:spPr>
        <p:txBody>
          <a:bodyPr>
            <a:normAutofit fontScale="85000" lnSpcReduction="20000"/>
          </a:bodyPr>
          <a:lstStyle/>
          <a:p>
            <a:pPr>
              <a:lnSpc>
                <a:spcPct val="110000"/>
              </a:lnSpc>
              <a:buClr>
                <a:schemeClr val="tx2"/>
              </a:buClr>
              <a:buFont typeface="Arial" panose="020B0604020202020204" pitchFamily="34" charset="0"/>
              <a:buChar char="•"/>
            </a:pPr>
            <a:r>
              <a:rPr lang="en-US" sz="2100" dirty="0"/>
              <a:t>Forest Carbon Partnership Facility (FCPF) (managed by World Bank)</a:t>
            </a:r>
          </a:p>
          <a:p>
            <a:pPr lvl="1">
              <a:lnSpc>
                <a:spcPct val="110000"/>
              </a:lnSpc>
              <a:buClr>
                <a:schemeClr val="bg2"/>
              </a:buClr>
              <a:buFont typeface="Arial" panose="020B0604020202020204" pitchFamily="34" charset="0"/>
              <a:buChar char="•"/>
            </a:pPr>
            <a:r>
              <a:rPr lang="en-US" sz="1900" dirty="0"/>
              <a:t>46 countries participating in Readiness Fund ($0.4 billion)</a:t>
            </a:r>
          </a:p>
          <a:p>
            <a:pPr lvl="1">
              <a:lnSpc>
                <a:spcPct val="110000"/>
              </a:lnSpc>
              <a:buClr>
                <a:schemeClr val="bg2"/>
              </a:buClr>
              <a:buFont typeface="Arial" panose="020B0604020202020204" pitchFamily="34" charset="0"/>
              <a:buChar char="•"/>
            </a:pPr>
            <a:r>
              <a:rPr lang="en-US" sz="1900" dirty="0"/>
              <a:t>19 countries participating in Carbon Fund ($0.9 billion)</a:t>
            </a:r>
          </a:p>
          <a:p>
            <a:pPr lvl="2">
              <a:lnSpc>
                <a:spcPct val="110000"/>
              </a:lnSpc>
              <a:spcAft>
                <a:spcPts val="1200"/>
              </a:spcAft>
              <a:buClr>
                <a:schemeClr val="tx2"/>
              </a:buClr>
              <a:buFont typeface="Arial" panose="020B0604020202020204" pitchFamily="34" charset="0"/>
              <a:buChar char="•"/>
            </a:pPr>
            <a:r>
              <a:rPr lang="en-US" sz="1900" dirty="0"/>
              <a:t>2025 end date; additional countries unlikely</a:t>
            </a:r>
          </a:p>
          <a:p>
            <a:pPr>
              <a:lnSpc>
                <a:spcPct val="110000"/>
              </a:lnSpc>
              <a:buClr>
                <a:schemeClr val="tx2"/>
              </a:buClr>
              <a:buFont typeface="Arial" panose="020B0604020202020204" pitchFamily="34" charset="0"/>
              <a:buChar char="•"/>
            </a:pPr>
            <a:r>
              <a:rPr lang="en-US" sz="2100" dirty="0"/>
              <a:t>Carbon Fund (nongovernmental foundation based in U.S.)</a:t>
            </a:r>
          </a:p>
          <a:p>
            <a:pPr>
              <a:lnSpc>
                <a:spcPct val="110000"/>
              </a:lnSpc>
              <a:buClr>
                <a:schemeClr val="tx2"/>
              </a:buClr>
              <a:buFont typeface="Arial" panose="020B0604020202020204" pitchFamily="34" charset="0"/>
              <a:buChar char="•"/>
            </a:pPr>
            <a:r>
              <a:rPr lang="en-US" sz="2100" dirty="0"/>
              <a:t>Norwegian International Climate and Forest Initiative</a:t>
            </a:r>
          </a:p>
          <a:p>
            <a:pPr>
              <a:lnSpc>
                <a:spcPct val="110000"/>
              </a:lnSpc>
              <a:buClr>
                <a:schemeClr val="tx2"/>
              </a:buClr>
              <a:buFont typeface="Arial" panose="020B0604020202020204" pitchFamily="34" charset="0"/>
              <a:buChar char="•"/>
            </a:pPr>
            <a:r>
              <a:rPr lang="en-US" sz="2100" dirty="0"/>
              <a:t>International Tropical Timber Organization (ITTO)</a:t>
            </a:r>
          </a:p>
          <a:p>
            <a:pPr>
              <a:lnSpc>
                <a:spcPct val="110000"/>
              </a:lnSpc>
              <a:buClr>
                <a:schemeClr val="tx2"/>
              </a:buClr>
              <a:buFont typeface="Arial" panose="020B0604020202020204" pitchFamily="34" charset="0"/>
              <a:buChar char="•"/>
            </a:pPr>
            <a:r>
              <a:rPr lang="en-US" sz="2100" dirty="0"/>
              <a:t>Government of Finland/Food and Agriculture Organization of the United Nations (FAO)</a:t>
            </a:r>
          </a:p>
          <a:p>
            <a:pPr>
              <a:lnSpc>
                <a:spcPct val="110000"/>
              </a:lnSpc>
              <a:buClr>
                <a:schemeClr val="tx2"/>
              </a:buClr>
              <a:buFont typeface="Arial" panose="020B0604020202020204" pitchFamily="34" charset="0"/>
              <a:buChar char="•"/>
            </a:pPr>
            <a:r>
              <a:rPr lang="en-US" sz="2100" dirty="0"/>
              <a:t>International Forest Carbon Initiative (Australia)</a:t>
            </a:r>
          </a:p>
          <a:p>
            <a:pPr>
              <a:lnSpc>
                <a:spcPct val="110000"/>
              </a:lnSpc>
              <a:buClr>
                <a:schemeClr val="tx2"/>
              </a:buClr>
              <a:buFont typeface="Arial" panose="020B0604020202020204" pitchFamily="34" charset="0"/>
              <a:buChar char="•"/>
            </a:pPr>
            <a:r>
              <a:rPr lang="en-US" sz="2100" dirty="0"/>
              <a:t>REDD Early Movers, UN-REDD</a:t>
            </a:r>
          </a:p>
        </p:txBody>
      </p:sp>
      <p:sp>
        <p:nvSpPr>
          <p:cNvPr id="4" name="Slide Number Placeholder 3"/>
          <p:cNvSpPr>
            <a:spLocks noGrp="1"/>
          </p:cNvSpPr>
          <p:nvPr>
            <p:ph type="sldNum" sz="quarter" idx="4"/>
          </p:nvPr>
        </p:nvSpPr>
        <p:spPr/>
        <p:txBody>
          <a:bodyPr/>
          <a:lstStyle/>
          <a:p>
            <a:pPr>
              <a:defRPr/>
            </a:pPr>
            <a:fld id="{070D57B3-A18F-461C-A39D-846CC2834F0D}" type="slidenum">
              <a:rPr lang="en-US" smtClean="0"/>
              <a:pPr>
                <a:defRPr/>
              </a:pPr>
              <a:t>34</a:t>
            </a:fld>
            <a:endParaRPr lang="en-US" dirty="0"/>
          </a:p>
        </p:txBody>
      </p:sp>
      <p:sp>
        <p:nvSpPr>
          <p:cNvPr id="3" name="Title 2"/>
          <p:cNvSpPr>
            <a:spLocks noGrp="1"/>
          </p:cNvSpPr>
          <p:nvPr>
            <p:ph type="title"/>
          </p:nvPr>
        </p:nvSpPr>
        <p:spPr>
          <a:xfrm>
            <a:off x="686104" y="57150"/>
            <a:ext cx="7772400" cy="523220"/>
          </a:xfrm>
        </p:spPr>
        <p:txBody>
          <a:bodyPr>
            <a:normAutofit/>
          </a:bodyPr>
          <a:lstStyle/>
          <a:p>
            <a:r>
              <a:rPr lang="en-US" cap="none" dirty="0"/>
              <a:t>Major REDD+ Funders (I)</a:t>
            </a:r>
          </a:p>
        </p:txBody>
      </p:sp>
    </p:spTree>
    <p:extLst>
      <p:ext uri="{BB962C8B-B14F-4D97-AF65-F5344CB8AC3E}">
        <p14:creationId xmlns:p14="http://schemas.microsoft.com/office/powerpoint/2010/main" val="3201593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666750"/>
            <a:ext cx="8839200" cy="4419600"/>
          </a:xfrm>
        </p:spPr>
        <p:txBody>
          <a:bodyPr>
            <a:normAutofit fontScale="85000" lnSpcReduction="20000"/>
          </a:bodyPr>
          <a:lstStyle/>
          <a:p>
            <a:pPr>
              <a:buClr>
                <a:schemeClr val="tx2"/>
              </a:buClr>
              <a:buFont typeface="Arial" panose="020B0604020202020204" pitchFamily="34" charset="0"/>
              <a:buChar char="•"/>
            </a:pPr>
            <a:r>
              <a:rPr lang="en-US" dirty="0" err="1"/>
              <a:t>Biocarbon</a:t>
            </a:r>
            <a:r>
              <a:rPr lang="en-US" dirty="0"/>
              <a:t> Fund for Sustainable Forest Landscapes (ISFL)</a:t>
            </a:r>
          </a:p>
          <a:p>
            <a:pPr lvl="1">
              <a:buClr>
                <a:schemeClr val="bg2"/>
              </a:buClr>
              <a:buFont typeface="Arial" panose="020B0604020202020204" pitchFamily="34" charset="0"/>
              <a:buChar char="•"/>
            </a:pPr>
            <a:r>
              <a:rPr lang="en-US" dirty="0"/>
              <a:t>Integrated forest landscapes (forests, agriculture, and other land uses)</a:t>
            </a:r>
          </a:p>
          <a:p>
            <a:pPr lvl="1">
              <a:buClr>
                <a:schemeClr val="bg2"/>
              </a:buClr>
              <a:buFont typeface="Arial" panose="020B0604020202020204" pitchFamily="34" charset="0"/>
              <a:buChar char="•"/>
            </a:pPr>
            <a:r>
              <a:rPr lang="en-US" dirty="0"/>
              <a:t>Up-front grants</a:t>
            </a:r>
          </a:p>
          <a:p>
            <a:pPr lvl="1">
              <a:buClr>
                <a:schemeClr val="bg2"/>
              </a:buClr>
              <a:buFont typeface="Arial" panose="020B0604020202020204" pitchFamily="34" charset="0"/>
              <a:buChar char="•"/>
            </a:pPr>
            <a:r>
              <a:rPr lang="en-US" dirty="0"/>
              <a:t>Private sector partnerships</a:t>
            </a:r>
          </a:p>
          <a:p>
            <a:pPr lvl="1">
              <a:buClr>
                <a:schemeClr val="bg2"/>
              </a:buClr>
              <a:buFont typeface="Arial" panose="020B0604020202020204" pitchFamily="34" charset="0"/>
              <a:buChar char="•"/>
            </a:pPr>
            <a:r>
              <a:rPr lang="en-US" dirty="0"/>
              <a:t>Results-based payments for net emission reductions</a:t>
            </a:r>
          </a:p>
          <a:p>
            <a:pPr lvl="1">
              <a:buClr>
                <a:schemeClr val="bg2"/>
              </a:buClr>
              <a:buFont typeface="Arial" panose="020B0604020202020204" pitchFamily="34" charset="0"/>
              <a:buChar char="•"/>
            </a:pPr>
            <a:r>
              <a:rPr lang="en-US" dirty="0"/>
              <a:t>Results-based payments</a:t>
            </a:r>
          </a:p>
          <a:p>
            <a:pPr lvl="1">
              <a:buClr>
                <a:schemeClr val="bg2"/>
              </a:buClr>
              <a:buFont typeface="Arial" panose="020B0604020202020204" pitchFamily="34" charset="0"/>
              <a:buChar char="•"/>
            </a:pPr>
            <a:r>
              <a:rPr lang="en-US" dirty="0"/>
              <a:t>Currently 5 partner countries</a:t>
            </a:r>
          </a:p>
          <a:p>
            <a:pPr>
              <a:buClr>
                <a:schemeClr val="tx2"/>
              </a:buClr>
              <a:buFont typeface="Arial" panose="020B0604020202020204" pitchFamily="34" charset="0"/>
              <a:buChar char="•"/>
            </a:pPr>
            <a:r>
              <a:rPr lang="en-US" dirty="0"/>
              <a:t>Green Climate Fund</a:t>
            </a:r>
          </a:p>
          <a:p>
            <a:pPr lvl="1">
              <a:buClr>
                <a:schemeClr val="bg2"/>
              </a:buClr>
              <a:buFont typeface="Arial" panose="020B0604020202020204" pitchFamily="34" charset="0"/>
              <a:buChar char="•"/>
            </a:pPr>
            <a:r>
              <a:rPr lang="en-US" dirty="0"/>
              <a:t>Supports mitigation and adaptation proposal submitted by countries</a:t>
            </a:r>
          </a:p>
          <a:p>
            <a:pPr lvl="1">
              <a:buClr>
                <a:schemeClr val="bg2"/>
              </a:buClr>
              <a:buFont typeface="Arial" panose="020B0604020202020204" pitchFamily="34" charset="0"/>
              <a:buChar char="•"/>
            </a:pPr>
            <a:r>
              <a:rPr lang="en-US" dirty="0"/>
              <a:t>Includes private sector window</a:t>
            </a:r>
          </a:p>
          <a:p>
            <a:pPr lvl="1">
              <a:buClr>
                <a:schemeClr val="bg2"/>
              </a:buClr>
              <a:buFont typeface="Arial" panose="020B0604020202020204" pitchFamily="34" charset="0"/>
              <a:buChar char="•"/>
            </a:pPr>
            <a:r>
              <a:rPr lang="en-US" dirty="0"/>
              <a:t>Phase 1 and phase 2 funding</a:t>
            </a:r>
          </a:p>
          <a:p>
            <a:pPr lvl="1">
              <a:buClr>
                <a:schemeClr val="bg2"/>
              </a:buClr>
              <a:buFont typeface="Arial" panose="020B0604020202020204" pitchFamily="34" charset="0"/>
              <a:buChar char="•"/>
            </a:pPr>
            <a:r>
              <a:rPr lang="en-US" dirty="0"/>
              <a:t>Additional $500 million set aside for RFP for results-based payments </a:t>
            </a:r>
          </a:p>
          <a:p>
            <a:pPr lvl="1">
              <a:buClr>
                <a:schemeClr val="tx2"/>
              </a:buClr>
              <a:buFont typeface="Arial" panose="020B0604020202020204" pitchFamily="34" charset="0"/>
              <a:buChar char="•"/>
            </a:pPr>
            <a:endParaRPr lang="en-US" dirty="0"/>
          </a:p>
          <a:p>
            <a:pPr>
              <a:buClr>
                <a:schemeClr val="tx2"/>
              </a:buClr>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pPr>
              <a:defRPr/>
            </a:pPr>
            <a:fld id="{070D57B3-A18F-461C-A39D-846CC2834F0D}" type="slidenum">
              <a:rPr lang="en-US" smtClean="0"/>
              <a:pPr>
                <a:defRPr/>
              </a:pPr>
              <a:t>35</a:t>
            </a:fld>
            <a:endParaRPr lang="en-US" dirty="0"/>
          </a:p>
        </p:txBody>
      </p:sp>
      <p:sp>
        <p:nvSpPr>
          <p:cNvPr id="3" name="Title 2"/>
          <p:cNvSpPr>
            <a:spLocks noGrp="1"/>
          </p:cNvSpPr>
          <p:nvPr>
            <p:ph type="title"/>
          </p:nvPr>
        </p:nvSpPr>
        <p:spPr>
          <a:xfrm>
            <a:off x="304800" y="57150"/>
            <a:ext cx="8153704" cy="533400"/>
          </a:xfrm>
        </p:spPr>
        <p:txBody>
          <a:bodyPr>
            <a:normAutofit/>
          </a:bodyPr>
          <a:lstStyle/>
          <a:p>
            <a:r>
              <a:rPr lang="en-US" cap="none" dirty="0"/>
              <a:t>Major REDD+ Funders (2)</a:t>
            </a:r>
            <a:endParaRPr lang="en-US" dirty="0"/>
          </a:p>
        </p:txBody>
      </p:sp>
    </p:spTree>
    <p:extLst>
      <p:ext uri="{BB962C8B-B14F-4D97-AF65-F5344CB8AC3E}">
        <p14:creationId xmlns:p14="http://schemas.microsoft.com/office/powerpoint/2010/main" val="3885426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742950"/>
            <a:ext cx="8153400" cy="4400550"/>
          </a:xfrm>
        </p:spPr>
        <p:txBody>
          <a:bodyPr>
            <a:noAutofit/>
          </a:bodyPr>
          <a:lstStyle/>
          <a:p>
            <a:pPr>
              <a:lnSpc>
                <a:spcPct val="110000"/>
              </a:lnSpc>
              <a:buClr>
                <a:schemeClr val="tx2"/>
              </a:buClr>
              <a:buFont typeface="Arial" panose="020B0604020202020204" pitchFamily="34" charset="0"/>
              <a:buChar char="•"/>
            </a:pPr>
            <a:r>
              <a:rPr lang="en-US" sz="1600" dirty="0"/>
              <a:t>Rockefeller Foundation grant to Environmental Defense Fund	</a:t>
            </a:r>
          </a:p>
          <a:p>
            <a:pPr>
              <a:lnSpc>
                <a:spcPct val="110000"/>
              </a:lnSpc>
              <a:buClr>
                <a:schemeClr val="tx2"/>
              </a:buClr>
              <a:buFont typeface="Arial" panose="020B0604020202020204" pitchFamily="34" charset="0"/>
              <a:buChar char="•"/>
            </a:pPr>
            <a:r>
              <a:rPr lang="en-US" sz="1600" dirty="0"/>
              <a:t>Partners: Climate and Forest Capital LLC; Baker &amp; McKenzie law firm	; Government of Norway</a:t>
            </a:r>
          </a:p>
          <a:p>
            <a:pPr>
              <a:lnSpc>
                <a:spcPct val="110000"/>
              </a:lnSpc>
              <a:buClr>
                <a:schemeClr val="tx2"/>
              </a:buClr>
              <a:buFont typeface="Arial" panose="020B0604020202020204" pitchFamily="34" charset="0"/>
              <a:buChar char="•"/>
            </a:pPr>
            <a:r>
              <a:rPr lang="en-US" sz="1600" dirty="0"/>
              <a:t>National and subnational governments of countries with tropical forests in Africa, Asia, and Latin America</a:t>
            </a:r>
          </a:p>
          <a:p>
            <a:pPr>
              <a:lnSpc>
                <a:spcPct val="110000"/>
              </a:lnSpc>
              <a:buClr>
                <a:schemeClr val="tx2"/>
              </a:buClr>
              <a:buFont typeface="Arial" panose="020B0604020202020204" pitchFamily="34" charset="0"/>
              <a:buChar char="•"/>
            </a:pPr>
            <a:r>
              <a:rPr lang="en-US" sz="1600" dirty="0"/>
              <a:t>Investment fund in feasibility and design stage (design still evolving)</a:t>
            </a:r>
          </a:p>
          <a:p>
            <a:pPr lvl="1">
              <a:lnSpc>
                <a:spcPct val="110000"/>
              </a:lnSpc>
              <a:buClr>
                <a:schemeClr val="bg2"/>
              </a:buClr>
              <a:buFont typeface="Arial" panose="020B0604020202020204" pitchFamily="34" charset="0"/>
              <a:buChar char="•"/>
            </a:pPr>
            <a:r>
              <a:rPr lang="en-US" sz="1600" dirty="0"/>
              <a:t>Create sustainable long-term demand for REDD+ credits</a:t>
            </a:r>
          </a:p>
          <a:p>
            <a:pPr lvl="1">
              <a:lnSpc>
                <a:spcPct val="110000"/>
              </a:lnSpc>
              <a:buClr>
                <a:schemeClr val="bg2"/>
              </a:buClr>
              <a:buFont typeface="Arial" panose="020B0604020202020204" pitchFamily="34" charset="0"/>
              <a:buChar char="•"/>
            </a:pPr>
            <a:r>
              <a:rPr lang="en-US" sz="1600" dirty="0"/>
              <a:t>Reduce risk of pre-compliance market REDD+ investments</a:t>
            </a:r>
          </a:p>
          <a:p>
            <a:pPr lvl="1">
              <a:lnSpc>
                <a:spcPct val="110000"/>
              </a:lnSpc>
              <a:buClr>
                <a:schemeClr val="bg2"/>
              </a:buClr>
              <a:buFont typeface="Arial" panose="020B0604020202020204" pitchFamily="34" charset="0"/>
              <a:buChar char="•"/>
            </a:pPr>
            <a:r>
              <a:rPr lang="en-US" sz="1600" dirty="0"/>
              <a:t>Sell options on future compliance credits for California, international aviation, and other post-Paris compliance carbon markets</a:t>
            </a:r>
          </a:p>
          <a:p>
            <a:pPr>
              <a:lnSpc>
                <a:spcPct val="110000"/>
              </a:lnSpc>
              <a:buClr>
                <a:schemeClr val="tx2"/>
              </a:buClr>
              <a:buFont typeface="Arial" panose="020B0604020202020204" pitchFamily="34" charset="0"/>
              <a:buChar char="•"/>
            </a:pPr>
            <a:r>
              <a:rPr lang="en-US" sz="1600" dirty="0"/>
              <a:t>Target investors: corporations, high-net worth individuals, multilateral development finance institutions, and bilateral donors</a:t>
            </a:r>
          </a:p>
          <a:p>
            <a:pPr>
              <a:lnSpc>
                <a:spcPct val="110000"/>
              </a:lnSpc>
              <a:buClr>
                <a:schemeClr val="tx2"/>
              </a:buClr>
              <a:buFont typeface="Arial" panose="020B0604020202020204" pitchFamily="34" charset="0"/>
              <a:buChar char="•"/>
            </a:pPr>
            <a:endParaRPr lang="en-US" sz="1600" dirty="0"/>
          </a:p>
        </p:txBody>
      </p:sp>
      <p:sp>
        <p:nvSpPr>
          <p:cNvPr id="4" name="Slide Number Placeholder 3"/>
          <p:cNvSpPr>
            <a:spLocks noGrp="1"/>
          </p:cNvSpPr>
          <p:nvPr>
            <p:ph type="sldNum" sz="quarter" idx="4"/>
          </p:nvPr>
        </p:nvSpPr>
        <p:spPr/>
        <p:txBody>
          <a:bodyPr/>
          <a:lstStyle/>
          <a:p>
            <a:pPr>
              <a:defRPr/>
            </a:pPr>
            <a:fld id="{070D57B3-A18F-461C-A39D-846CC2834F0D}" type="slidenum">
              <a:rPr lang="en-US" smtClean="0"/>
              <a:pPr>
                <a:defRPr/>
              </a:pPr>
              <a:t>36</a:t>
            </a:fld>
            <a:endParaRPr lang="en-US" dirty="0"/>
          </a:p>
        </p:txBody>
      </p:sp>
      <p:sp>
        <p:nvSpPr>
          <p:cNvPr id="3" name="Title 2"/>
          <p:cNvSpPr>
            <a:spLocks noGrp="1"/>
          </p:cNvSpPr>
          <p:nvPr>
            <p:ph type="title"/>
          </p:nvPr>
        </p:nvSpPr>
        <p:spPr>
          <a:xfrm>
            <a:off x="686104" y="133350"/>
            <a:ext cx="7772400" cy="523220"/>
          </a:xfrm>
        </p:spPr>
        <p:txBody>
          <a:bodyPr>
            <a:normAutofit/>
          </a:bodyPr>
          <a:lstStyle/>
          <a:p>
            <a:r>
              <a:rPr lang="en-US" dirty="0"/>
              <a:t>REDD </a:t>
            </a:r>
            <a:r>
              <a:rPr lang="en-US" cap="none" dirty="0"/>
              <a:t>Acceleration Fund</a:t>
            </a:r>
          </a:p>
        </p:txBody>
      </p:sp>
    </p:spTree>
    <p:extLst>
      <p:ext uri="{BB962C8B-B14F-4D97-AF65-F5344CB8AC3E}">
        <p14:creationId xmlns:p14="http://schemas.microsoft.com/office/powerpoint/2010/main" val="3069573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562153" y="1135685"/>
            <a:ext cx="6019695" cy="3798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4"/>
          </p:nvPr>
        </p:nvSpPr>
        <p:spPr/>
        <p:txBody>
          <a:bodyPr/>
          <a:lstStyle/>
          <a:p>
            <a:pPr>
              <a:defRPr/>
            </a:pPr>
            <a:fld id="{070D57B3-A18F-461C-A39D-846CC2834F0D}" type="slidenum">
              <a:rPr lang="en-US" smtClean="0"/>
              <a:pPr>
                <a:defRPr/>
              </a:pPr>
              <a:t>37</a:t>
            </a:fld>
            <a:endParaRPr lang="en-US" dirty="0"/>
          </a:p>
        </p:txBody>
      </p:sp>
      <p:sp>
        <p:nvSpPr>
          <p:cNvPr id="3" name="Title 2"/>
          <p:cNvSpPr>
            <a:spLocks noGrp="1"/>
          </p:cNvSpPr>
          <p:nvPr>
            <p:ph type="title"/>
          </p:nvPr>
        </p:nvSpPr>
        <p:spPr/>
        <p:txBody>
          <a:bodyPr>
            <a:normAutofit/>
          </a:bodyPr>
          <a:lstStyle/>
          <a:p>
            <a:r>
              <a:rPr lang="en-US" dirty="0"/>
              <a:t>H</a:t>
            </a:r>
            <a:r>
              <a:rPr lang="en-US" cap="none" dirty="0"/>
              <a:t>ow</a:t>
            </a:r>
            <a:r>
              <a:rPr lang="en-US" dirty="0"/>
              <a:t> REDD+ </a:t>
            </a:r>
            <a:r>
              <a:rPr lang="en-US" cap="none" dirty="0"/>
              <a:t>Acceleration Fund Will Work</a:t>
            </a:r>
          </a:p>
        </p:txBody>
      </p:sp>
    </p:spTree>
    <p:extLst>
      <p:ext uri="{BB962C8B-B14F-4D97-AF65-F5344CB8AC3E}">
        <p14:creationId xmlns:p14="http://schemas.microsoft.com/office/powerpoint/2010/main" val="13753128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385763" indent="-342900">
              <a:buClr>
                <a:schemeClr val="tx2"/>
              </a:buClr>
              <a:buFont typeface="Arial" panose="020B0604020202020204" pitchFamily="34" charset="0"/>
              <a:buChar char="•"/>
            </a:pPr>
            <a:r>
              <a:rPr lang="en-US" b="1" dirty="0"/>
              <a:t>CORSIA</a:t>
            </a:r>
            <a:r>
              <a:rPr lang="en-US" dirty="0"/>
              <a:t>: International Civil Aviation Organization’s new sectoral cap-and-trade program</a:t>
            </a:r>
          </a:p>
          <a:p>
            <a:pPr lvl="1">
              <a:buClr>
                <a:schemeClr val="bg2"/>
              </a:buClr>
              <a:buFont typeface="Arial" panose="020B0604020202020204" pitchFamily="34" charset="0"/>
              <a:buChar char="•"/>
            </a:pPr>
            <a:r>
              <a:rPr lang="en-US" dirty="0"/>
              <a:t>Voluntary 2021-2026</a:t>
            </a:r>
          </a:p>
          <a:p>
            <a:pPr lvl="1">
              <a:buClr>
                <a:schemeClr val="bg2"/>
              </a:buClr>
              <a:buFont typeface="Arial" panose="020B0604020202020204" pitchFamily="34" charset="0"/>
              <a:buChar char="•"/>
            </a:pPr>
            <a:r>
              <a:rPr lang="en-US" dirty="0"/>
              <a:t>Mandatory 2027-2035</a:t>
            </a:r>
          </a:p>
          <a:p>
            <a:pPr lvl="1">
              <a:buClr>
                <a:schemeClr val="bg2"/>
              </a:buClr>
              <a:buFont typeface="Arial" panose="020B0604020202020204" pitchFamily="34" charset="0"/>
              <a:buChar char="•"/>
            </a:pPr>
            <a:r>
              <a:rPr lang="en-US" dirty="0"/>
              <a:t>Guidance currently under development aviation industry</a:t>
            </a:r>
          </a:p>
          <a:p>
            <a:pPr lvl="1">
              <a:buClr>
                <a:schemeClr val="bg2"/>
              </a:buClr>
              <a:buFont typeface="Arial" panose="020B0604020202020204" pitchFamily="34" charset="0"/>
              <a:buChar char="•"/>
            </a:pPr>
            <a:r>
              <a:rPr lang="en-US" dirty="0"/>
              <a:t>Only allows jurisdictional REDD+ to avoid </a:t>
            </a:r>
            <a:r>
              <a:rPr lang="en-US" b="1" dirty="0"/>
              <a:t>leakage</a:t>
            </a:r>
          </a:p>
          <a:p>
            <a:pPr lvl="1">
              <a:buClr>
                <a:schemeClr val="bg2"/>
              </a:buClr>
              <a:buFont typeface="Arial" panose="020B0604020202020204" pitchFamily="34" charset="0"/>
              <a:buChar char="•"/>
            </a:pPr>
            <a:r>
              <a:rPr lang="en-US" dirty="0"/>
              <a:t>Cannot be double counted toward country NDCs</a:t>
            </a:r>
          </a:p>
          <a:p>
            <a:pPr>
              <a:buClr>
                <a:schemeClr val="tx2"/>
              </a:buClr>
              <a:buFont typeface="Arial" panose="020B0604020202020204" pitchFamily="34" charset="0"/>
              <a:buChar char="•"/>
            </a:pPr>
            <a:r>
              <a:rPr lang="en-US" b="1" dirty="0"/>
              <a:t>California’s Tropical Forest Standard</a:t>
            </a:r>
          </a:p>
          <a:p>
            <a:pPr lvl="1">
              <a:buClr>
                <a:schemeClr val="bg2"/>
              </a:buClr>
              <a:buFont typeface="Arial" panose="020B0604020202020204" pitchFamily="34" charset="0"/>
              <a:buChar char="•"/>
            </a:pPr>
            <a:r>
              <a:rPr lang="en-US" dirty="0"/>
              <a:t>October 2018 draft open for public comment</a:t>
            </a:r>
          </a:p>
          <a:p>
            <a:pPr lvl="1">
              <a:buClr>
                <a:schemeClr val="bg2"/>
              </a:buClr>
              <a:buFont typeface="Arial" panose="020B0604020202020204" pitchFamily="34" charset="0"/>
              <a:buChar char="•"/>
            </a:pPr>
            <a:r>
              <a:rPr lang="en-US" dirty="0"/>
              <a:t>Criteria for jurisdictional offset credits that reduce GHG emissions in tropical forests</a:t>
            </a:r>
          </a:p>
          <a:p>
            <a:pPr lvl="1">
              <a:buClr>
                <a:schemeClr val="bg2"/>
              </a:buClr>
              <a:buFont typeface="Arial" panose="020B0604020202020204" pitchFamily="34" charset="0"/>
              <a:buChar char="•"/>
            </a:pPr>
            <a:r>
              <a:rPr lang="en-US" dirty="0"/>
              <a:t>Eligibility for California’s cap-and-trade program</a:t>
            </a:r>
          </a:p>
          <a:p>
            <a:pPr>
              <a:buClr>
                <a:schemeClr val="tx2"/>
              </a:buClr>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pPr>
              <a:defRPr/>
            </a:pPr>
            <a:fld id="{070D57B3-A18F-461C-A39D-846CC2834F0D}" type="slidenum">
              <a:rPr lang="en-US" smtClean="0"/>
              <a:pPr>
                <a:defRPr/>
              </a:pPr>
              <a:t>38</a:t>
            </a:fld>
            <a:endParaRPr lang="en-US" dirty="0"/>
          </a:p>
        </p:txBody>
      </p:sp>
      <p:sp>
        <p:nvSpPr>
          <p:cNvPr id="3" name="Title 2"/>
          <p:cNvSpPr>
            <a:spLocks noGrp="1"/>
          </p:cNvSpPr>
          <p:nvPr>
            <p:ph type="title"/>
          </p:nvPr>
        </p:nvSpPr>
        <p:spPr/>
        <p:txBody>
          <a:bodyPr>
            <a:normAutofit/>
          </a:bodyPr>
          <a:lstStyle/>
          <a:p>
            <a:r>
              <a:rPr lang="en-US" dirty="0"/>
              <a:t>New Funding Sources for REDD+</a:t>
            </a:r>
          </a:p>
        </p:txBody>
      </p:sp>
    </p:spTree>
    <p:extLst>
      <p:ext uri="{BB962C8B-B14F-4D97-AF65-F5344CB8AC3E}">
        <p14:creationId xmlns:p14="http://schemas.microsoft.com/office/powerpoint/2010/main" val="20515205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101"/>
          <p:cNvSpPr/>
          <p:nvPr/>
        </p:nvSpPr>
        <p:spPr>
          <a:xfrm>
            <a:off x="1485900" y="1028700"/>
            <a:ext cx="6057901" cy="346249"/>
          </a:xfrm>
          <a:prstGeom prst="rect">
            <a:avLst/>
          </a:prstGeom>
          <a:noFill/>
          <a:ln>
            <a:noFill/>
          </a:ln>
        </p:spPr>
        <p:txBody>
          <a:bodyPr spcFirstLastPara="1" wrap="square" lIns="68569" tIns="34275" rIns="68569" bIns="34275" anchor="t" anchorCtr="0">
            <a:noAutofit/>
          </a:bodyPr>
          <a:lstStyle/>
          <a:p>
            <a:pPr marL="214313" indent="-100013">
              <a:buClr>
                <a:schemeClr val="dk1"/>
              </a:buClr>
              <a:buSzPts val="2400"/>
            </a:pPr>
            <a:endParaRPr>
              <a:solidFill>
                <a:srgbClr val="000000"/>
              </a:solidFill>
              <a:latin typeface="Cabin"/>
              <a:ea typeface="Cabin"/>
              <a:cs typeface="Cabin"/>
              <a:sym typeface="Cabin"/>
            </a:endParaRPr>
          </a:p>
        </p:txBody>
      </p:sp>
      <p:sp>
        <p:nvSpPr>
          <p:cNvPr id="765" name="Google Shape;765;p101"/>
          <p:cNvSpPr txBox="1">
            <a:spLocks noGrp="1"/>
          </p:cNvSpPr>
          <p:nvPr>
            <p:ph idx="1"/>
          </p:nvPr>
        </p:nvSpPr>
        <p:spPr>
          <a:xfrm>
            <a:off x="685800" y="819150"/>
            <a:ext cx="7848600" cy="3657600"/>
          </a:xfrm>
          <a:prstGeom prst="rect">
            <a:avLst/>
          </a:prstGeom>
          <a:noFill/>
          <a:ln>
            <a:noFill/>
          </a:ln>
        </p:spPr>
        <p:txBody>
          <a:bodyPr spcFirstLastPara="1" vert="horz" wrap="square" lIns="68569" tIns="34275" rIns="68569" bIns="34275" rtlCol="0" anchor="t" anchorCtr="0">
            <a:noAutofit/>
          </a:bodyPr>
          <a:lstStyle/>
          <a:p>
            <a:pPr marL="257175" indent="-257175">
              <a:lnSpc>
                <a:spcPct val="90000"/>
              </a:lnSpc>
              <a:spcBef>
                <a:spcPts val="900"/>
              </a:spcBef>
              <a:buClr>
                <a:schemeClr val="tx2"/>
              </a:buClr>
              <a:buFont typeface="Arial" panose="020B0604020202020204" pitchFamily="34" charset="0"/>
              <a:buChar char="•"/>
            </a:pPr>
            <a:r>
              <a:rPr lang="en-US" sz="1800" b="0" i="0" u="none" strike="noStrike" cap="none" dirty="0">
                <a:latin typeface="+mn-lt"/>
                <a:ea typeface="Cabin"/>
                <a:cs typeface="Cabin"/>
                <a:sym typeface="Cabin"/>
              </a:rPr>
              <a:t>Help define relationships of projects to national</a:t>
            </a:r>
            <a:r>
              <a:rPr lang="en-US" sz="1800" dirty="0">
                <a:latin typeface="+mn-lt"/>
              </a:rPr>
              <a:t>ly determined contributions </a:t>
            </a:r>
            <a:r>
              <a:rPr lang="en-US" sz="1800" b="0" i="0" u="none" strike="noStrike" cap="none" dirty="0">
                <a:latin typeface="+mn-lt"/>
                <a:ea typeface="Cabin"/>
                <a:cs typeface="Cabin"/>
                <a:sym typeface="Cabin"/>
              </a:rPr>
              <a:t>and national REDD+ strategy</a:t>
            </a:r>
            <a:endParaRPr sz="1800" dirty="0">
              <a:latin typeface="+mn-lt"/>
            </a:endParaRPr>
          </a:p>
          <a:p>
            <a:pPr marL="257175" indent="-257175">
              <a:lnSpc>
                <a:spcPct val="90000"/>
              </a:lnSpc>
              <a:spcBef>
                <a:spcPts val="900"/>
              </a:spcBef>
              <a:buClr>
                <a:schemeClr val="tx2"/>
              </a:buClr>
              <a:buFont typeface="Arial" panose="020B0604020202020204" pitchFamily="34" charset="0"/>
              <a:buChar char="•"/>
            </a:pPr>
            <a:r>
              <a:rPr lang="en-US" sz="1800" b="0" i="0" u="none" strike="noStrike" cap="none" dirty="0">
                <a:latin typeface="+mn-lt"/>
                <a:ea typeface="Cabin"/>
                <a:cs typeface="Cabin"/>
                <a:sym typeface="Cabin"/>
              </a:rPr>
              <a:t>Identify existing and new sources of REDD+ finance</a:t>
            </a:r>
          </a:p>
          <a:p>
            <a:pPr marL="257175" indent="-257175">
              <a:lnSpc>
                <a:spcPct val="90000"/>
              </a:lnSpc>
              <a:spcBef>
                <a:spcPts val="900"/>
              </a:spcBef>
              <a:buClr>
                <a:schemeClr val="tx2"/>
              </a:buClr>
              <a:buFont typeface="Arial" panose="020B0604020202020204" pitchFamily="34" charset="0"/>
              <a:buChar char="•"/>
            </a:pPr>
            <a:r>
              <a:rPr lang="en-US" sz="1800" b="0" i="0" u="none" strike="noStrike" cap="none" dirty="0">
                <a:latin typeface="+mn-lt"/>
                <a:ea typeface="Cabin"/>
                <a:cs typeface="Cabin"/>
                <a:sym typeface="Cabin"/>
              </a:rPr>
              <a:t>Support development of financing proposals</a:t>
            </a:r>
            <a:endParaRPr sz="1800" dirty="0">
              <a:latin typeface="+mn-lt"/>
            </a:endParaRPr>
          </a:p>
          <a:p>
            <a:pPr marL="172641" indent="-172641">
              <a:lnSpc>
                <a:spcPct val="90000"/>
              </a:lnSpc>
              <a:spcBef>
                <a:spcPts val="900"/>
              </a:spcBef>
              <a:buClr>
                <a:schemeClr val="tx2"/>
              </a:buClr>
            </a:pPr>
            <a:r>
              <a:rPr lang="en-US" sz="1800" dirty="0">
                <a:latin typeface="+mn-lt"/>
              </a:rPr>
              <a:t> Help partners engage with private sector</a:t>
            </a:r>
            <a:endParaRPr sz="1800" dirty="0">
              <a:latin typeface="+mn-lt"/>
            </a:endParaRPr>
          </a:p>
          <a:p>
            <a:pPr marL="172641" indent="-172641">
              <a:lnSpc>
                <a:spcPct val="90000"/>
              </a:lnSpc>
              <a:spcBef>
                <a:spcPts val="900"/>
              </a:spcBef>
              <a:buClr>
                <a:schemeClr val="tx2"/>
              </a:buClr>
            </a:pPr>
            <a:r>
              <a:rPr lang="en-US" sz="1800" dirty="0">
                <a:latin typeface="+mn-lt"/>
              </a:rPr>
              <a:t>Bring national planning and policy to subnational level</a:t>
            </a:r>
          </a:p>
          <a:p>
            <a:pPr marL="172641" indent="-172641">
              <a:lnSpc>
                <a:spcPct val="90000"/>
              </a:lnSpc>
              <a:spcBef>
                <a:spcPts val="900"/>
              </a:spcBef>
              <a:buClr>
                <a:schemeClr val="tx2"/>
              </a:buClr>
            </a:pPr>
            <a:r>
              <a:rPr lang="en-US" sz="1800" dirty="0">
                <a:latin typeface="+mn-lt"/>
              </a:rPr>
              <a:t>Promote jurisdictional approaches to REDD+</a:t>
            </a:r>
            <a:endParaRPr sz="1800" dirty="0">
              <a:latin typeface="+mn-lt"/>
            </a:endParaRPr>
          </a:p>
          <a:p>
            <a:pPr marL="172641" indent="-172641">
              <a:lnSpc>
                <a:spcPct val="90000"/>
              </a:lnSpc>
              <a:spcBef>
                <a:spcPts val="900"/>
              </a:spcBef>
              <a:buClr>
                <a:schemeClr val="tx2"/>
              </a:buClr>
            </a:pPr>
            <a:r>
              <a:rPr lang="en-US" sz="1800" dirty="0">
                <a:latin typeface="+mn-lt"/>
              </a:rPr>
              <a:t>Help create effective monitoring, reporting and verification (MRV) systems for planning, implementation, and management (</a:t>
            </a:r>
            <a:r>
              <a:rPr lang="en-US" sz="1800" dirty="0" err="1">
                <a:latin typeface="+mn-lt"/>
              </a:rPr>
              <a:t>Notman</a:t>
            </a:r>
            <a:r>
              <a:rPr lang="en-US" sz="1800" dirty="0">
                <a:latin typeface="+mn-lt"/>
              </a:rPr>
              <a:t> 2018)</a:t>
            </a:r>
            <a:endParaRPr sz="1800" dirty="0">
              <a:latin typeface="+mn-lt"/>
            </a:endParaRPr>
          </a:p>
          <a:p>
            <a:pPr marL="513160" lvl="1" indent="-84534">
              <a:lnSpc>
                <a:spcPct val="90000"/>
              </a:lnSpc>
              <a:buClr>
                <a:schemeClr val="tx2"/>
              </a:buClr>
              <a:buNone/>
            </a:pPr>
            <a:endParaRPr sz="1800" dirty="0">
              <a:latin typeface="+mn-lt"/>
            </a:endParaRPr>
          </a:p>
        </p:txBody>
      </p:sp>
      <p:sp>
        <p:nvSpPr>
          <p:cNvPr id="766" name="Google Shape;766;p101"/>
          <p:cNvSpPr txBox="1">
            <a:spLocks noGrp="1"/>
          </p:cNvSpPr>
          <p:nvPr>
            <p:ph type="title"/>
          </p:nvPr>
        </p:nvSpPr>
        <p:spPr>
          <a:xfrm>
            <a:off x="762000" y="270711"/>
            <a:ext cx="7772400" cy="523220"/>
          </a:xfrm>
          <a:prstGeom prst="rect">
            <a:avLst/>
          </a:prstGeom>
          <a:noFill/>
          <a:ln>
            <a:noFill/>
          </a:ln>
        </p:spPr>
        <p:txBody>
          <a:bodyPr spcFirstLastPara="1" vert="horz" wrap="square" lIns="68569" tIns="34275" rIns="68569" bIns="34275" rtlCol="0" anchor="t" anchorCtr="0">
            <a:noAutofit/>
          </a:bodyPr>
          <a:lstStyle/>
          <a:p>
            <a:pPr lvl="0"/>
            <a:r>
              <a:rPr lang="en-US" dirty="0"/>
              <a:t>Potential Opportunities for USAID REDD+ Support</a:t>
            </a:r>
            <a:br>
              <a:rPr lang="en-US" dirty="0"/>
            </a:br>
            <a:endParaRPr dirty="0"/>
          </a:p>
        </p:txBody>
      </p:sp>
      <p:sp>
        <p:nvSpPr>
          <p:cNvPr id="2" name="Slide Number Placeholder 1"/>
          <p:cNvSpPr>
            <a:spLocks noGrp="1"/>
          </p:cNvSpPr>
          <p:nvPr>
            <p:ph type="sldNum" sz="quarter" idx="4"/>
          </p:nvPr>
        </p:nvSpPr>
        <p:spPr/>
        <p:txBody>
          <a:bodyPr/>
          <a:lstStyle/>
          <a:p>
            <a:fld id="{42782948-4DBE-204D-AB9E-B65E067054AE}" type="slidenum">
              <a:rPr lang="en-US" smtClean="0"/>
              <a:pPr/>
              <a:t>39</a:t>
            </a:fld>
            <a:endParaRPr lang="en-US"/>
          </a:p>
        </p:txBody>
      </p:sp>
    </p:spTree>
    <p:extLst>
      <p:ext uri="{BB962C8B-B14F-4D97-AF65-F5344CB8AC3E}">
        <p14:creationId xmlns:p14="http://schemas.microsoft.com/office/powerpoint/2010/main" val="2522797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Grp="1" noChangeArrowheads="1"/>
          </p:cNvSpPr>
          <p:nvPr>
            <p:ph idx="1"/>
          </p:nvPr>
        </p:nvSpPr>
        <p:spPr>
          <a:xfrm>
            <a:off x="228600" y="590550"/>
            <a:ext cx="8686800" cy="4837222"/>
          </a:xfrm>
        </p:spPr>
        <p:txBody>
          <a:bodyPr vert="horz" wrap="square" lIns="91440" tIns="45720" rIns="99060" bIns="45720" rtlCol="0">
            <a:spAutoFit/>
          </a:bodyPr>
          <a:lstStyle/>
          <a:p>
            <a:pPr>
              <a:spcBef>
                <a:spcPts val="450"/>
              </a:spcBef>
              <a:buClr>
                <a:schemeClr val="tx2"/>
              </a:buClr>
              <a:buFont typeface="Arial" panose="020B0604020202020204" pitchFamily="34" charset="0"/>
              <a:buChar char="•"/>
            </a:pPr>
            <a:r>
              <a:rPr lang="en-US" dirty="0"/>
              <a:t>National REDD+ strategy</a:t>
            </a:r>
          </a:p>
          <a:p>
            <a:pPr lvl="1">
              <a:spcBef>
                <a:spcPts val="225"/>
              </a:spcBef>
              <a:buClr>
                <a:schemeClr val="bg2"/>
              </a:buClr>
              <a:buSzPct val="95000"/>
              <a:buFont typeface="Arial" panose="020B0604020202020204" pitchFamily="34" charset="0"/>
              <a:buChar char="•"/>
            </a:pPr>
            <a:r>
              <a:rPr lang="en-US" sz="1900" dirty="0"/>
              <a:t>Governance and legal structures</a:t>
            </a:r>
          </a:p>
          <a:p>
            <a:pPr lvl="2">
              <a:spcBef>
                <a:spcPts val="225"/>
              </a:spcBef>
              <a:buClr>
                <a:schemeClr val="bg2"/>
              </a:buClr>
              <a:buSzPct val="95000"/>
              <a:buFont typeface="Arial" panose="020B0604020202020204" pitchFamily="34" charset="0"/>
              <a:buChar char="•"/>
            </a:pPr>
            <a:r>
              <a:rPr lang="en-US" sz="1700" dirty="0"/>
              <a:t>Carbon rights and ownership</a:t>
            </a:r>
          </a:p>
          <a:p>
            <a:pPr lvl="2">
              <a:spcBef>
                <a:spcPts val="225"/>
              </a:spcBef>
              <a:buClr>
                <a:schemeClr val="bg2"/>
              </a:buClr>
              <a:buSzPct val="95000"/>
              <a:buFont typeface="Arial" panose="020B0604020202020204" pitchFamily="34" charset="0"/>
              <a:buChar char="•"/>
            </a:pPr>
            <a:r>
              <a:rPr lang="en-US" sz="1700" dirty="0"/>
              <a:t>Dispute resolution mechanisms</a:t>
            </a:r>
          </a:p>
          <a:p>
            <a:pPr lvl="1">
              <a:spcBef>
                <a:spcPts val="225"/>
              </a:spcBef>
              <a:buClr>
                <a:schemeClr val="bg2"/>
              </a:buClr>
              <a:buSzPct val="95000"/>
              <a:buFont typeface="Arial" panose="020B0604020202020204" pitchFamily="34" charset="0"/>
              <a:buChar char="•"/>
            </a:pPr>
            <a:r>
              <a:rPr lang="en-US" sz="1800" dirty="0"/>
              <a:t>Social and financial  structures</a:t>
            </a:r>
          </a:p>
          <a:p>
            <a:pPr lvl="2">
              <a:spcBef>
                <a:spcPts val="225"/>
              </a:spcBef>
              <a:buClr>
                <a:schemeClr val="bg2"/>
              </a:buClr>
              <a:buSzPct val="95000"/>
              <a:buFont typeface="Arial" panose="020B0604020202020204" pitchFamily="34" charset="0"/>
              <a:buChar char="•"/>
            </a:pPr>
            <a:r>
              <a:rPr lang="en-US" sz="1700" dirty="0"/>
              <a:t>Consultation process and mechanisms (national and multilateral requirements)</a:t>
            </a:r>
          </a:p>
          <a:p>
            <a:pPr lvl="2">
              <a:spcBef>
                <a:spcPts val="225"/>
              </a:spcBef>
              <a:buClr>
                <a:schemeClr val="bg2"/>
              </a:buClr>
              <a:buSzPct val="95000"/>
              <a:buFont typeface="Arial" panose="020B0604020202020204" pitchFamily="34" charset="0"/>
              <a:buChar char="•"/>
            </a:pPr>
            <a:r>
              <a:rPr lang="en-US" sz="1700" dirty="0"/>
              <a:t>Funding streams and distribution of results-based payments</a:t>
            </a:r>
          </a:p>
          <a:p>
            <a:pPr lvl="1">
              <a:spcBef>
                <a:spcPts val="225"/>
              </a:spcBef>
              <a:buClr>
                <a:schemeClr val="bg2"/>
              </a:buClr>
              <a:buSzPct val="95000"/>
              <a:buFont typeface="Arial" panose="020B0604020202020204" pitchFamily="34" charset="0"/>
              <a:buChar char="•"/>
            </a:pPr>
            <a:r>
              <a:rPr lang="en-US" sz="1900" dirty="0"/>
              <a:t>Action plan/road-map</a:t>
            </a:r>
          </a:p>
          <a:p>
            <a:pPr>
              <a:spcBef>
                <a:spcPts val="225"/>
              </a:spcBef>
              <a:buClr>
                <a:schemeClr val="bg2"/>
              </a:buClr>
              <a:buSzPct val="95000"/>
              <a:buFont typeface="Arial" panose="020B0604020202020204" pitchFamily="34" charset="0"/>
              <a:buChar char="•"/>
            </a:pPr>
            <a:r>
              <a:rPr lang="en-US" sz="1900" dirty="0"/>
              <a:t>National forest reference level (baseline)</a:t>
            </a:r>
          </a:p>
          <a:p>
            <a:pPr>
              <a:spcBef>
                <a:spcPts val="225"/>
              </a:spcBef>
              <a:buClr>
                <a:schemeClr val="bg2"/>
              </a:buClr>
              <a:buSzPct val="95000"/>
              <a:buFont typeface="Arial" panose="020B0604020202020204" pitchFamily="34" charset="0"/>
              <a:buChar char="•"/>
            </a:pPr>
            <a:r>
              <a:rPr lang="en-US" sz="1900" dirty="0"/>
              <a:t>National forest monitoring, reporting, and verification system (MRV)</a:t>
            </a:r>
          </a:p>
          <a:p>
            <a:pPr>
              <a:spcBef>
                <a:spcPts val="225"/>
              </a:spcBef>
              <a:buClr>
                <a:schemeClr val="bg2"/>
              </a:buClr>
              <a:buSzPct val="95000"/>
              <a:buFont typeface="Arial" panose="020B0604020202020204" pitchFamily="34" charset="0"/>
              <a:buChar char="•"/>
            </a:pPr>
            <a:r>
              <a:rPr lang="en-US" sz="1900" dirty="0"/>
              <a:t>Safeguards information system</a:t>
            </a:r>
          </a:p>
          <a:p>
            <a:pPr lvl="1">
              <a:spcBef>
                <a:spcPts val="225"/>
              </a:spcBef>
              <a:buClr>
                <a:schemeClr val="bg2"/>
              </a:buClr>
              <a:buSzPct val="95000"/>
              <a:buFont typeface="Arial" panose="020B0604020202020204" pitchFamily="34" charset="0"/>
              <a:buChar char="•"/>
            </a:pPr>
            <a:endParaRPr lang="en-US" sz="1900" dirty="0"/>
          </a:p>
        </p:txBody>
      </p:sp>
      <p:sp>
        <p:nvSpPr>
          <p:cNvPr id="11" name="Rectangle 5"/>
          <p:cNvSpPr>
            <a:spLocks noGrp="1" noChangeArrowheads="1"/>
          </p:cNvSpPr>
          <p:nvPr>
            <p:ph type="title"/>
          </p:nvPr>
        </p:nvSpPr>
        <p:spPr>
          <a:xfrm>
            <a:off x="228600" y="159043"/>
            <a:ext cx="8001000" cy="355307"/>
          </a:xfrm>
          <a:prstGeom prst="rect">
            <a:avLst/>
          </a:prstGeom>
        </p:spPr>
        <p:txBody>
          <a:bodyPr>
            <a:normAutofit fontScale="90000"/>
          </a:bodyPr>
          <a:lstStyle/>
          <a:p>
            <a:pPr eaLnBrk="1" hangingPunct="1"/>
            <a:r>
              <a:rPr lang="en-US" dirty="0"/>
              <a:t>Required Elements For</a:t>
            </a:r>
            <a:r>
              <a:rPr lang="en-US" cap="all" dirty="0"/>
              <a:t> REDD+</a:t>
            </a:r>
          </a:p>
        </p:txBody>
      </p:sp>
      <p:sp>
        <p:nvSpPr>
          <p:cNvPr id="2" name="Slide Number Placeholder 1"/>
          <p:cNvSpPr>
            <a:spLocks noGrp="1"/>
          </p:cNvSpPr>
          <p:nvPr>
            <p:ph type="sldNum" sz="quarter" idx="4"/>
          </p:nvPr>
        </p:nvSpPr>
        <p:spPr/>
        <p:txBody>
          <a:bodyPr/>
          <a:lstStyle/>
          <a:p>
            <a:fld id="{42782948-4DBE-204D-AB9E-B65E067054AE}" type="slidenum">
              <a:rPr lang="en-US" smtClean="0"/>
              <a:pPr/>
              <a:t>4</a:t>
            </a:fld>
            <a:endParaRPr lang="en-US" dirty="0"/>
          </a:p>
        </p:txBody>
      </p:sp>
    </p:spTree>
    <p:extLst>
      <p:ext uri="{BB962C8B-B14F-4D97-AF65-F5344CB8AC3E}">
        <p14:creationId xmlns:p14="http://schemas.microsoft.com/office/powerpoint/2010/main" val="10558476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marL="0" indent="0">
              <a:lnSpc>
                <a:spcPct val="90000"/>
              </a:lnSpc>
              <a:spcAft>
                <a:spcPts val="0"/>
              </a:spcAft>
              <a:buClr>
                <a:schemeClr val="dk1"/>
              </a:buClr>
              <a:buNone/>
            </a:pPr>
            <a:r>
              <a:rPr lang="en-US" sz="1600" dirty="0">
                <a:latin typeface="Cabin"/>
                <a:ea typeface="Cabin"/>
                <a:cs typeface="Cabin"/>
                <a:sym typeface="Cabin"/>
              </a:rPr>
              <a:t>Part of U.S. fast-start financing for REDD+</a:t>
            </a:r>
            <a:endParaRPr lang="en-US" sz="1600" dirty="0"/>
          </a:p>
          <a:p>
            <a:pPr marL="0" indent="0">
              <a:lnSpc>
                <a:spcPct val="90000"/>
              </a:lnSpc>
              <a:spcBef>
                <a:spcPts val="416"/>
              </a:spcBef>
              <a:spcAft>
                <a:spcPts val="0"/>
              </a:spcAft>
              <a:buClr>
                <a:schemeClr val="dk1"/>
              </a:buClr>
              <a:buNone/>
            </a:pPr>
            <a:r>
              <a:rPr lang="en-US" sz="1600" dirty="0">
                <a:latin typeface="Cabin"/>
                <a:ea typeface="Cabin"/>
                <a:cs typeface="Cabin"/>
                <a:sym typeface="Cabin"/>
              </a:rPr>
              <a:t>Contribution to the GEO Global Forest Observation Initiative (GFOI)</a:t>
            </a:r>
            <a:endParaRPr lang="en-US" sz="1600" b="1" dirty="0">
              <a:latin typeface="Cabin"/>
              <a:ea typeface="Cabin"/>
              <a:cs typeface="Cabin"/>
              <a:sym typeface="Cabin"/>
            </a:endParaRPr>
          </a:p>
          <a:p>
            <a:pPr marL="552450" lvl="1" indent="-257175">
              <a:lnSpc>
                <a:spcPct val="90000"/>
              </a:lnSpc>
              <a:spcBef>
                <a:spcPts val="900"/>
              </a:spcBef>
              <a:spcAft>
                <a:spcPts val="0"/>
              </a:spcAft>
              <a:buClr>
                <a:schemeClr val="tx2"/>
              </a:buClr>
              <a:buFont typeface="Arial" panose="020B0604020202020204" pitchFamily="34" charset="0"/>
              <a:buChar char="•"/>
            </a:pPr>
            <a:r>
              <a:rPr lang="en-US" sz="1600" dirty="0">
                <a:latin typeface="Cabin"/>
                <a:ea typeface="Cabin"/>
                <a:cs typeface="Cabin"/>
                <a:sym typeface="Cabin"/>
              </a:rPr>
              <a:t>Partners with developing countries to improve monitoring of forest and terrestrial carbon</a:t>
            </a:r>
            <a:endParaRPr lang="en-US" sz="1600" dirty="0"/>
          </a:p>
          <a:p>
            <a:pPr marL="552450" lvl="1" indent="-257175">
              <a:lnSpc>
                <a:spcPct val="90000"/>
              </a:lnSpc>
              <a:spcBef>
                <a:spcPts val="900"/>
              </a:spcBef>
              <a:spcAft>
                <a:spcPts val="0"/>
              </a:spcAft>
              <a:buClr>
                <a:schemeClr val="tx2"/>
              </a:buClr>
              <a:buFont typeface="Arial" panose="020B0604020202020204" pitchFamily="34" charset="0"/>
              <a:buChar char="•"/>
            </a:pPr>
            <a:r>
              <a:rPr lang="en-US" sz="1600" dirty="0">
                <a:latin typeface="Cabin"/>
                <a:ea typeface="Cabin"/>
                <a:cs typeface="Cabin"/>
                <a:sym typeface="Cabin"/>
              </a:rPr>
              <a:t>Improves understanding of methods for data collection, analysis and dissemination</a:t>
            </a:r>
            <a:endParaRPr lang="en-US" sz="1600" dirty="0"/>
          </a:p>
          <a:p>
            <a:pPr marL="552450" lvl="1" indent="-257175">
              <a:lnSpc>
                <a:spcPct val="90000"/>
              </a:lnSpc>
              <a:spcBef>
                <a:spcPts val="900"/>
              </a:spcBef>
              <a:spcAft>
                <a:spcPts val="0"/>
              </a:spcAft>
              <a:buClr>
                <a:schemeClr val="tx2"/>
              </a:buClr>
              <a:buFont typeface="Arial" panose="020B0604020202020204" pitchFamily="34" charset="0"/>
              <a:buChar char="•"/>
            </a:pPr>
            <a:r>
              <a:rPr lang="en-US" sz="1600" dirty="0">
                <a:latin typeface="Cabin"/>
                <a:ea typeface="Cabin"/>
                <a:cs typeface="Cabin"/>
                <a:sym typeface="Cabin"/>
              </a:rPr>
              <a:t>Coordinates U.S. science, innovation, and technical expertise (</a:t>
            </a:r>
            <a:r>
              <a:rPr lang="en-US" sz="1600" dirty="0" err="1">
                <a:latin typeface="Cabin"/>
                <a:ea typeface="Cabin"/>
                <a:cs typeface="Cabin"/>
                <a:sym typeface="Cabin"/>
              </a:rPr>
              <a:t>Notman</a:t>
            </a:r>
            <a:r>
              <a:rPr lang="en-US" sz="1600" dirty="0">
                <a:latin typeface="Cabin"/>
                <a:ea typeface="Cabin"/>
                <a:cs typeface="Cabin"/>
                <a:sym typeface="Cabin"/>
              </a:rPr>
              <a:t> 2018)</a:t>
            </a:r>
          </a:p>
          <a:p>
            <a:endParaRPr lang="en-US" sz="1600" dirty="0"/>
          </a:p>
        </p:txBody>
      </p:sp>
      <p:sp>
        <p:nvSpPr>
          <p:cNvPr id="4" name="Slide Number Placeholder 3"/>
          <p:cNvSpPr>
            <a:spLocks noGrp="1"/>
          </p:cNvSpPr>
          <p:nvPr>
            <p:ph type="sldNum" sz="quarter" idx="12"/>
          </p:nvPr>
        </p:nvSpPr>
        <p:spPr/>
        <p:txBody>
          <a:bodyPr/>
          <a:lstStyle/>
          <a:p>
            <a:fld id="{42782948-4DBE-204D-AB9E-B65E067054AE}" type="slidenum">
              <a:rPr lang="en-US" smtClean="0"/>
              <a:pPr/>
              <a:t>40</a:t>
            </a:fld>
            <a:endParaRPr lang="en-US"/>
          </a:p>
        </p:txBody>
      </p:sp>
      <p:sp>
        <p:nvSpPr>
          <p:cNvPr id="5" name="Title 4"/>
          <p:cNvSpPr>
            <a:spLocks noGrp="1"/>
          </p:cNvSpPr>
          <p:nvPr>
            <p:ph type="title"/>
          </p:nvPr>
        </p:nvSpPr>
        <p:spPr/>
        <p:txBody>
          <a:bodyPr/>
          <a:lstStyle/>
          <a:p>
            <a:r>
              <a:rPr lang="en-US" dirty="0"/>
              <a:t>SILVACARBON Program</a:t>
            </a:r>
          </a:p>
        </p:txBody>
      </p:sp>
      <p:pic>
        <p:nvPicPr>
          <p:cNvPr id="6" name="Google Shape;798;p106"/>
          <p:cNvPicPr preferRelativeResize="0">
            <a:picLocks noGrp="1"/>
          </p:cNvPicPr>
          <p:nvPr>
            <p:ph sz="half" idx="2"/>
          </p:nvPr>
        </p:nvPicPr>
        <p:blipFill rotWithShape="1">
          <a:blip r:embed="rId2">
            <a:alphaModFix/>
          </a:blip>
          <a:srcRect/>
          <a:stretch/>
        </p:blipFill>
        <p:spPr>
          <a:xfrm>
            <a:off x="4648200" y="1485900"/>
            <a:ext cx="3810000" cy="2857500"/>
          </a:xfrm>
          <a:prstGeom prst="rect">
            <a:avLst/>
          </a:prstGeom>
          <a:noFill/>
          <a:ln w="9525" cap="flat" cmpd="sng">
            <a:solidFill>
              <a:schemeClr val="accent1"/>
            </a:solidFill>
            <a:prstDash val="solid"/>
            <a:round/>
            <a:headEnd type="none" w="sm" len="sm"/>
            <a:tailEnd type="none" w="sm" len="sm"/>
          </a:ln>
        </p:spPr>
      </p:pic>
    </p:spTree>
    <p:extLst>
      <p:ext uri="{BB962C8B-B14F-4D97-AF65-F5344CB8AC3E}">
        <p14:creationId xmlns:p14="http://schemas.microsoft.com/office/powerpoint/2010/main" val="38789608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819150"/>
            <a:ext cx="7848600" cy="3657600"/>
          </a:xfrm>
        </p:spPr>
        <p:txBody>
          <a:bodyPr>
            <a:normAutofit fontScale="92500" lnSpcReduction="10000"/>
          </a:bodyPr>
          <a:lstStyle/>
          <a:p>
            <a:pPr>
              <a:spcBef>
                <a:spcPts val="900"/>
              </a:spcBef>
              <a:spcAft>
                <a:spcPts val="600"/>
              </a:spcAft>
              <a:buClr>
                <a:schemeClr val="tx2"/>
              </a:buClr>
              <a:buFont typeface="Arial" panose="020B0604020202020204" pitchFamily="34" charset="0"/>
              <a:buChar char="•"/>
            </a:pPr>
            <a:r>
              <a:rPr lang="en-US" sz="1900" dirty="0"/>
              <a:t>U.S. Forest Service</a:t>
            </a:r>
          </a:p>
          <a:p>
            <a:pPr lvl="2">
              <a:spcBef>
                <a:spcPts val="225"/>
              </a:spcBef>
              <a:spcAft>
                <a:spcPts val="600"/>
              </a:spcAft>
              <a:buClr>
                <a:schemeClr val="tx2"/>
              </a:buClr>
              <a:buSzPct val="90000"/>
              <a:buFont typeface="Arial" panose="020B0604020202020204" pitchFamily="34" charset="0"/>
              <a:buChar char="•"/>
            </a:pPr>
            <a:r>
              <a:rPr lang="en-US" sz="1600" dirty="0"/>
              <a:t>Bangladesh: Sundarbans mangroves</a:t>
            </a:r>
          </a:p>
          <a:p>
            <a:pPr lvl="2">
              <a:spcBef>
                <a:spcPts val="225"/>
              </a:spcBef>
              <a:spcAft>
                <a:spcPts val="600"/>
              </a:spcAft>
              <a:buClr>
                <a:schemeClr val="tx2"/>
              </a:buClr>
              <a:buSzPct val="90000"/>
              <a:buFont typeface="Arial" panose="020B0604020202020204" pitchFamily="34" charset="0"/>
              <a:buChar char="•"/>
            </a:pPr>
            <a:r>
              <a:rPr lang="en-US" sz="1600" dirty="0"/>
              <a:t>Brazil: inventory design and MRV system</a:t>
            </a:r>
          </a:p>
          <a:p>
            <a:pPr lvl="2">
              <a:spcBef>
                <a:spcPts val="225"/>
              </a:spcBef>
              <a:spcAft>
                <a:spcPts val="600"/>
              </a:spcAft>
              <a:buClr>
                <a:schemeClr val="tx2"/>
              </a:buClr>
              <a:buSzPct val="90000"/>
              <a:buFont typeface="Arial" panose="020B0604020202020204" pitchFamily="34" charset="0"/>
              <a:buChar char="•"/>
            </a:pPr>
            <a:r>
              <a:rPr lang="en-US" sz="1600" dirty="0"/>
              <a:t>Indonesia: peat lands and mangroves</a:t>
            </a:r>
          </a:p>
          <a:p>
            <a:pPr>
              <a:spcAft>
                <a:spcPts val="600"/>
              </a:spcAft>
              <a:buClr>
                <a:schemeClr val="tx2"/>
              </a:buClr>
              <a:buSzPct val="90000"/>
              <a:buFont typeface="Arial" panose="020B0604020202020204" pitchFamily="34" charset="0"/>
              <a:buChar char="•"/>
            </a:pPr>
            <a:r>
              <a:rPr lang="en-US" sz="1900" dirty="0"/>
              <a:t>NASA – Regional Visualization and Monitoring System (SERVIR)</a:t>
            </a:r>
          </a:p>
          <a:p>
            <a:pPr lvl="2">
              <a:spcAft>
                <a:spcPts val="600"/>
              </a:spcAft>
              <a:buClr>
                <a:schemeClr val="tx2"/>
              </a:buClr>
              <a:buSzPct val="90000"/>
              <a:buFont typeface="Arial" panose="020B0604020202020204" pitchFamily="34" charset="0"/>
              <a:buChar char="•"/>
            </a:pPr>
            <a:r>
              <a:rPr lang="en-US" sz="1700" dirty="0"/>
              <a:t>Mapping and data integration</a:t>
            </a:r>
          </a:p>
          <a:p>
            <a:pPr lvl="2">
              <a:spcAft>
                <a:spcPts val="600"/>
              </a:spcAft>
              <a:buClr>
                <a:schemeClr val="tx2"/>
              </a:buClr>
              <a:buSzPct val="90000"/>
              <a:buFont typeface="Arial" panose="020B0604020202020204" pitchFamily="34" charset="0"/>
              <a:buChar char="•"/>
            </a:pPr>
            <a:r>
              <a:rPr lang="en-US" sz="1700" dirty="0"/>
              <a:t>Capacity building with partner organizations in regional hubs</a:t>
            </a:r>
          </a:p>
          <a:p>
            <a:pPr lvl="2">
              <a:spcAft>
                <a:spcPts val="600"/>
              </a:spcAft>
              <a:buClr>
                <a:schemeClr val="tx2"/>
              </a:buClr>
              <a:buSzPct val="90000"/>
              <a:buFont typeface="Arial" panose="020B0604020202020204" pitchFamily="34" charset="0"/>
              <a:buChar char="•"/>
            </a:pPr>
            <a:r>
              <a:rPr lang="en-US" sz="1700" dirty="0"/>
              <a:t>Mesoamerica, Eastern Africa, Hindu Kush, Mekong (coming soon)</a:t>
            </a:r>
          </a:p>
          <a:p>
            <a:pPr>
              <a:spcAft>
                <a:spcPts val="600"/>
              </a:spcAft>
              <a:buClr>
                <a:schemeClr val="tx2"/>
              </a:buClr>
              <a:buFont typeface="Arial" panose="020B0604020202020204" pitchFamily="34" charset="0"/>
              <a:buChar char="•"/>
            </a:pPr>
            <a:r>
              <a:rPr lang="en-US" sz="1900" dirty="0"/>
              <a:t>U.S. Environmental Protection Agency (GHG inventories,  ALU Tool for estimating emissions from agriculture and land use) </a:t>
            </a:r>
          </a:p>
          <a:p>
            <a:pPr>
              <a:spcAft>
                <a:spcPts val="600"/>
              </a:spcAft>
              <a:buClr>
                <a:schemeClr val="tx2"/>
              </a:buClr>
              <a:buFont typeface="Arial" panose="020B0604020202020204" pitchFamily="34" charset="0"/>
              <a:buChar char="•"/>
            </a:pPr>
            <a:r>
              <a:rPr lang="en-US" sz="1900" dirty="0"/>
              <a:t>US Geological Survey</a:t>
            </a:r>
          </a:p>
          <a:p>
            <a:pPr>
              <a:spcAft>
                <a:spcPts val="600"/>
              </a:spcAft>
              <a:buClr>
                <a:schemeClr val="tx2"/>
              </a:buClr>
              <a:buFont typeface="Arial" panose="020B0604020202020204" pitchFamily="34" charset="0"/>
              <a:buChar char="•"/>
            </a:pPr>
            <a:endParaRPr lang="en-US" dirty="0"/>
          </a:p>
        </p:txBody>
      </p:sp>
      <p:sp>
        <p:nvSpPr>
          <p:cNvPr id="26" name="Rectangle 5"/>
          <p:cNvSpPr>
            <a:spLocks noGrp="1" noChangeArrowheads="1"/>
          </p:cNvSpPr>
          <p:nvPr>
            <p:ph type="title"/>
          </p:nvPr>
        </p:nvSpPr>
        <p:spPr>
          <a:xfrm>
            <a:off x="686104" y="285750"/>
            <a:ext cx="7772400" cy="523220"/>
          </a:xfrm>
          <a:prstGeom prst="rect">
            <a:avLst/>
          </a:prstGeom>
        </p:spPr>
        <p:txBody>
          <a:bodyPr>
            <a:normAutofit/>
          </a:bodyPr>
          <a:lstStyle/>
          <a:p>
            <a:pPr eaLnBrk="1" hangingPunct="1"/>
            <a:r>
              <a:rPr lang="en-US" cap="all" dirty="0"/>
              <a:t>USAID </a:t>
            </a:r>
            <a:r>
              <a:rPr lang="en-US" cap="none" dirty="0"/>
              <a:t>Supports</a:t>
            </a:r>
            <a:r>
              <a:rPr lang="en-US" cap="all" dirty="0"/>
              <a:t> MRV </a:t>
            </a:r>
            <a:r>
              <a:rPr lang="en-US" cap="none" dirty="0"/>
              <a:t>Work of Other USG Agencies</a:t>
            </a:r>
            <a:endParaRPr lang="en-US" cap="all"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4525" y="4400550"/>
            <a:ext cx="5172075" cy="560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
          </p:nvPr>
        </p:nvSpPr>
        <p:spPr/>
        <p:txBody>
          <a:bodyPr/>
          <a:lstStyle/>
          <a:p>
            <a:fld id="{42782948-4DBE-204D-AB9E-B65E067054AE}" type="slidenum">
              <a:rPr lang="en-US" smtClean="0"/>
              <a:pPr/>
              <a:t>41</a:t>
            </a:fld>
            <a:endParaRPr lang="en-US"/>
          </a:p>
        </p:txBody>
      </p:sp>
    </p:spTree>
    <p:extLst>
      <p:ext uri="{BB962C8B-B14F-4D97-AF65-F5344CB8AC3E}">
        <p14:creationId xmlns:p14="http://schemas.microsoft.com/office/powerpoint/2010/main" val="37531137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F1A66F0-69AE-478C-ABFD-E5A0B3680B81}"/>
              </a:ext>
            </a:extLst>
          </p:cNvPr>
          <p:cNvSpPr>
            <a:spLocks noGrp="1"/>
          </p:cNvSpPr>
          <p:nvPr>
            <p:ph idx="1"/>
          </p:nvPr>
        </p:nvSpPr>
        <p:spPr/>
        <p:txBody>
          <a:bodyPr/>
          <a:lstStyle/>
          <a:p>
            <a:pPr>
              <a:buClr>
                <a:schemeClr val="tx2"/>
              </a:buClr>
              <a:buFont typeface="Arial" panose="020B0604020202020204" pitchFamily="34" charset="0"/>
              <a:buChar char="•"/>
            </a:pPr>
            <a:r>
              <a:rPr lang="en-US" dirty="0"/>
              <a:t>Collaborating organizations</a:t>
            </a:r>
          </a:p>
          <a:p>
            <a:pPr lvl="1">
              <a:buClr>
                <a:schemeClr val="tx2"/>
              </a:buClr>
              <a:buFont typeface="Arial" panose="020B0604020202020204" pitchFamily="34" charset="0"/>
              <a:buChar char="•"/>
            </a:pPr>
            <a:r>
              <a:rPr lang="en-US" dirty="0"/>
              <a:t>Food and Agriculture Organization of the United Nations (FAO) </a:t>
            </a:r>
          </a:p>
          <a:p>
            <a:pPr lvl="1">
              <a:buClr>
                <a:schemeClr val="tx2"/>
              </a:buClr>
              <a:buFont typeface="Arial" panose="020B0604020202020204" pitchFamily="34" charset="0"/>
              <a:buChar char="•"/>
            </a:pPr>
            <a:r>
              <a:rPr lang="en-US" dirty="0"/>
              <a:t>United Nations Development Program (UNDP)</a:t>
            </a:r>
          </a:p>
          <a:p>
            <a:pPr lvl="1">
              <a:buClr>
                <a:schemeClr val="tx2"/>
              </a:buClr>
              <a:buFont typeface="Arial" panose="020B0604020202020204" pitchFamily="34" charset="0"/>
              <a:buChar char="•"/>
            </a:pPr>
            <a:r>
              <a:rPr lang="en-US" dirty="0"/>
              <a:t>United Nations Environment (UNEP) </a:t>
            </a:r>
          </a:p>
          <a:p>
            <a:pPr>
              <a:buClr>
                <a:schemeClr val="tx2"/>
              </a:buClr>
              <a:buFont typeface="Arial" panose="020B0604020202020204" pitchFamily="34" charset="0"/>
              <a:buChar char="•"/>
            </a:pPr>
            <a:r>
              <a:rPr lang="en-US" dirty="0"/>
              <a:t>Supports nationally led REDD+ processes</a:t>
            </a:r>
          </a:p>
          <a:p>
            <a:pPr>
              <a:buClr>
                <a:schemeClr val="tx2"/>
              </a:buClr>
              <a:buFont typeface="Arial" panose="020B0604020202020204" pitchFamily="34" charset="0"/>
              <a:buChar char="•"/>
            </a:pPr>
            <a:r>
              <a:rPr lang="en-US" dirty="0"/>
              <a:t>Promotes stakeholder involvement, including indigenous people and other forest-dependent communities</a:t>
            </a:r>
          </a:p>
        </p:txBody>
      </p:sp>
      <p:sp>
        <p:nvSpPr>
          <p:cNvPr id="4" name="Slide Number Placeholder 3">
            <a:extLst>
              <a:ext uri="{FF2B5EF4-FFF2-40B4-BE49-F238E27FC236}">
                <a16:creationId xmlns:a16="http://schemas.microsoft.com/office/drawing/2014/main" xmlns="" id="{D4636E73-BE21-4B80-A0C4-7C017426ECF0}"/>
              </a:ext>
            </a:extLst>
          </p:cNvPr>
          <p:cNvSpPr>
            <a:spLocks noGrp="1"/>
          </p:cNvSpPr>
          <p:nvPr>
            <p:ph type="sldNum" sz="quarter" idx="4"/>
          </p:nvPr>
        </p:nvSpPr>
        <p:spPr/>
        <p:txBody>
          <a:bodyPr/>
          <a:lstStyle/>
          <a:p>
            <a:pPr>
              <a:defRPr/>
            </a:pPr>
            <a:fld id="{070D57B3-A18F-461C-A39D-846CC2834F0D}" type="slidenum">
              <a:rPr lang="en-US" smtClean="0"/>
              <a:pPr>
                <a:defRPr/>
              </a:pPr>
              <a:t>42</a:t>
            </a:fld>
            <a:endParaRPr lang="en-US" dirty="0"/>
          </a:p>
        </p:txBody>
      </p:sp>
      <p:sp>
        <p:nvSpPr>
          <p:cNvPr id="3" name="Title 2">
            <a:extLst>
              <a:ext uri="{FF2B5EF4-FFF2-40B4-BE49-F238E27FC236}">
                <a16:creationId xmlns:a16="http://schemas.microsoft.com/office/drawing/2014/main" xmlns="" id="{17F0DFB6-844A-40D1-B52F-D90F75DC90D0}"/>
              </a:ext>
            </a:extLst>
          </p:cNvPr>
          <p:cNvSpPr>
            <a:spLocks noGrp="1"/>
          </p:cNvSpPr>
          <p:nvPr>
            <p:ph type="title"/>
          </p:nvPr>
        </p:nvSpPr>
        <p:spPr/>
        <p:txBody>
          <a:bodyPr>
            <a:normAutofit/>
          </a:bodyPr>
          <a:lstStyle/>
          <a:p>
            <a:r>
              <a:rPr lang="en-US" dirty="0"/>
              <a:t>UN-REDD </a:t>
            </a:r>
            <a:r>
              <a:rPr lang="en-US" cap="none" dirty="0"/>
              <a:t>Support</a:t>
            </a:r>
          </a:p>
        </p:txBody>
      </p:sp>
    </p:spTree>
    <p:extLst>
      <p:ext uri="{BB962C8B-B14F-4D97-AF65-F5344CB8AC3E}">
        <p14:creationId xmlns:p14="http://schemas.microsoft.com/office/powerpoint/2010/main" val="3205748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grpSp>
        <p:nvGrpSpPr>
          <p:cNvPr id="302" name="Google Shape;302;p55"/>
          <p:cNvGrpSpPr/>
          <p:nvPr/>
        </p:nvGrpSpPr>
        <p:grpSpPr>
          <a:xfrm>
            <a:off x="1200150" y="971550"/>
            <a:ext cx="6743700" cy="3825134"/>
            <a:chOff x="0" y="0"/>
            <a:chExt cx="12192000" cy="5100178"/>
          </a:xfrm>
        </p:grpSpPr>
        <p:sp>
          <p:nvSpPr>
            <p:cNvPr id="303" name="Google Shape;303;p55"/>
            <p:cNvSpPr/>
            <p:nvPr/>
          </p:nvSpPr>
          <p:spPr>
            <a:xfrm>
              <a:off x="0" y="0"/>
              <a:ext cx="12192000" cy="2295000"/>
            </a:xfrm>
            <a:prstGeom prst="roundRect">
              <a:avLst>
                <a:gd name="adj" fmla="val 10000"/>
              </a:avLst>
            </a:prstGeom>
            <a:solidFill>
              <a:srgbClr val="FDE6C8">
                <a:alpha val="89410"/>
              </a:srgbClr>
            </a:solidFill>
            <a:ln w="12700" cap="flat" cmpd="sng">
              <a:solidFill>
                <a:srgbClr val="FDE6C8">
                  <a:alpha val="89410"/>
                </a:srgbClr>
              </a:solidFill>
              <a:prstDash val="solid"/>
              <a:miter lim="800000"/>
              <a:headEnd type="none" w="sm" len="sm"/>
              <a:tailEnd type="none" w="sm" len="sm"/>
            </a:ln>
          </p:spPr>
          <p:txBody>
            <a:bodyPr spcFirstLastPara="1" wrap="square" lIns="51431" tIns="51431" rIns="51431" bIns="51431" anchor="ctr" anchorCtr="0">
              <a:noAutofit/>
            </a:bodyPr>
            <a:lstStyle/>
            <a:p>
              <a:pPr>
                <a:buClr>
                  <a:srgbClr val="000000"/>
                </a:buClr>
                <a:buSzPts val="1100"/>
              </a:pPr>
              <a:endParaRPr sz="825">
                <a:solidFill>
                  <a:srgbClr val="000000"/>
                </a:solidFill>
                <a:latin typeface="Arial"/>
                <a:ea typeface="Arial"/>
                <a:cs typeface="Arial"/>
                <a:sym typeface="Arial"/>
              </a:endParaRPr>
            </a:p>
          </p:txBody>
        </p:sp>
        <p:sp>
          <p:nvSpPr>
            <p:cNvPr id="304" name="Google Shape;304;p55"/>
            <p:cNvSpPr/>
            <p:nvPr/>
          </p:nvSpPr>
          <p:spPr>
            <a:xfrm>
              <a:off x="369677" y="306010"/>
              <a:ext cx="2121000" cy="1683000"/>
            </a:xfrm>
            <a:prstGeom prst="roundRect">
              <a:avLst>
                <a:gd name="adj" fmla="val 10000"/>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51431" tIns="51431" rIns="51431" bIns="51431" anchor="ctr" anchorCtr="0">
              <a:noAutofit/>
            </a:bodyPr>
            <a:lstStyle/>
            <a:p>
              <a:pPr>
                <a:buClr>
                  <a:srgbClr val="000000"/>
                </a:buClr>
                <a:buSzPts val="1100"/>
              </a:pPr>
              <a:endParaRPr sz="825">
                <a:solidFill>
                  <a:srgbClr val="000000"/>
                </a:solidFill>
                <a:latin typeface="Arial"/>
                <a:ea typeface="Arial"/>
                <a:cs typeface="Arial"/>
                <a:sym typeface="Arial"/>
              </a:endParaRPr>
            </a:p>
          </p:txBody>
        </p:sp>
        <p:sp>
          <p:nvSpPr>
            <p:cNvPr id="305" name="Google Shape;305;p55"/>
            <p:cNvSpPr/>
            <p:nvPr/>
          </p:nvSpPr>
          <p:spPr>
            <a:xfrm rot="10800000">
              <a:off x="369537" y="2295178"/>
              <a:ext cx="2121000" cy="2805000"/>
            </a:xfrm>
            <a:prstGeom prst="round2SameRect">
              <a:avLst>
                <a:gd name="adj1" fmla="val 10500"/>
                <a:gd name="adj2" fmla="val 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51431" tIns="51431" rIns="51431" bIns="51431" anchor="ctr" anchorCtr="0">
              <a:noAutofit/>
            </a:bodyPr>
            <a:lstStyle/>
            <a:p>
              <a:pPr>
                <a:buClr>
                  <a:srgbClr val="000000"/>
                </a:buClr>
                <a:buSzPts val="1100"/>
              </a:pPr>
              <a:endParaRPr sz="825">
                <a:solidFill>
                  <a:srgbClr val="000000"/>
                </a:solidFill>
                <a:latin typeface="Arial"/>
                <a:ea typeface="Arial"/>
                <a:cs typeface="Arial"/>
                <a:sym typeface="Arial"/>
              </a:endParaRPr>
            </a:p>
          </p:txBody>
        </p:sp>
        <p:sp>
          <p:nvSpPr>
            <p:cNvPr id="306" name="Google Shape;306;p55"/>
            <p:cNvSpPr txBox="1"/>
            <p:nvPr/>
          </p:nvSpPr>
          <p:spPr>
            <a:xfrm>
              <a:off x="434901" y="2295080"/>
              <a:ext cx="1990500" cy="2739900"/>
            </a:xfrm>
            <a:prstGeom prst="rect">
              <a:avLst/>
            </a:prstGeom>
            <a:noFill/>
            <a:ln>
              <a:noFill/>
            </a:ln>
          </p:spPr>
          <p:txBody>
            <a:bodyPr spcFirstLastPara="1" wrap="square" lIns="72000" tIns="72000" rIns="72000" bIns="72000" anchor="t" anchorCtr="0">
              <a:noAutofit/>
            </a:bodyPr>
            <a:lstStyle/>
            <a:p>
              <a:pPr>
                <a:lnSpc>
                  <a:spcPct val="90000"/>
                </a:lnSpc>
                <a:buClr>
                  <a:schemeClr val="lt1"/>
                </a:buClr>
                <a:buSzPts val="1400"/>
              </a:pPr>
              <a:r>
                <a:rPr lang="en" sz="1050">
                  <a:solidFill>
                    <a:schemeClr val="lt1"/>
                  </a:solidFill>
                  <a:latin typeface="Century Gothic"/>
                  <a:ea typeface="Century Gothic"/>
                  <a:cs typeface="Century Gothic"/>
                  <a:sym typeface="Century Gothic"/>
                </a:rPr>
                <a:t>Space Data</a:t>
              </a:r>
              <a:endParaRPr sz="825">
                <a:solidFill>
                  <a:srgbClr val="000000"/>
                </a:solidFill>
                <a:latin typeface="Arial"/>
                <a:ea typeface="Arial"/>
                <a:cs typeface="Arial"/>
                <a:sym typeface="Arial"/>
              </a:endParaRPr>
            </a:p>
            <a:p>
              <a:pPr marL="66675" lvl="1" indent="-71438">
                <a:lnSpc>
                  <a:spcPct val="90000"/>
                </a:lnSpc>
                <a:spcBef>
                  <a:spcPts val="375"/>
                </a:spcBef>
                <a:buClr>
                  <a:schemeClr val="lt1"/>
                </a:buClr>
                <a:buSzPts val="1100"/>
                <a:buFont typeface="Century Gothic"/>
                <a:buChar char="•"/>
              </a:pPr>
              <a:r>
                <a:rPr lang="en" sz="825">
                  <a:solidFill>
                    <a:schemeClr val="lt1"/>
                  </a:solidFill>
                  <a:latin typeface="Century Gothic"/>
                  <a:ea typeface="Century Gothic"/>
                  <a:cs typeface="Century Gothic"/>
                  <a:sym typeface="Century Gothic"/>
                </a:rPr>
                <a:t>GFOI ensures the acquisition of core satellite data</a:t>
              </a:r>
              <a:endParaRPr sz="825">
                <a:solidFill>
                  <a:srgbClr val="000000"/>
                </a:solidFill>
                <a:latin typeface="Arial"/>
                <a:ea typeface="Arial"/>
                <a:cs typeface="Arial"/>
                <a:sym typeface="Arial"/>
              </a:endParaRPr>
            </a:p>
          </p:txBody>
        </p:sp>
        <p:sp>
          <p:nvSpPr>
            <p:cNvPr id="307" name="Google Shape;307;p55"/>
            <p:cNvSpPr/>
            <p:nvPr/>
          </p:nvSpPr>
          <p:spPr>
            <a:xfrm>
              <a:off x="2702623" y="306010"/>
              <a:ext cx="2121000" cy="1683000"/>
            </a:xfrm>
            <a:prstGeom prst="roundRect">
              <a:avLst>
                <a:gd name="adj" fmla="val 10000"/>
              </a:avLst>
            </a:prstGeom>
            <a:blipFill rotWithShape="1">
              <a:blip r:embed="rId4">
                <a:alphaModFix/>
              </a:blip>
              <a:stretch>
                <a:fillRect l="-48987" r="-48997"/>
              </a:stretch>
            </a:blipFill>
            <a:ln w="12700" cap="flat" cmpd="sng">
              <a:solidFill>
                <a:schemeClr val="lt1"/>
              </a:solidFill>
              <a:prstDash val="solid"/>
              <a:miter lim="800000"/>
              <a:headEnd type="none" w="sm" len="sm"/>
              <a:tailEnd type="none" w="sm" len="sm"/>
            </a:ln>
          </p:spPr>
          <p:txBody>
            <a:bodyPr spcFirstLastPara="1" wrap="square" lIns="51431" tIns="51431" rIns="51431" bIns="51431" anchor="ctr" anchorCtr="0">
              <a:noAutofit/>
            </a:bodyPr>
            <a:lstStyle/>
            <a:p>
              <a:pPr>
                <a:buClr>
                  <a:srgbClr val="000000"/>
                </a:buClr>
                <a:buSzPts val="1100"/>
              </a:pPr>
              <a:endParaRPr sz="825">
                <a:solidFill>
                  <a:srgbClr val="000000"/>
                </a:solidFill>
                <a:latin typeface="Arial"/>
                <a:ea typeface="Arial"/>
                <a:cs typeface="Arial"/>
                <a:sym typeface="Arial"/>
              </a:endParaRPr>
            </a:p>
          </p:txBody>
        </p:sp>
        <p:sp>
          <p:nvSpPr>
            <p:cNvPr id="308" name="Google Shape;308;p55"/>
            <p:cNvSpPr/>
            <p:nvPr/>
          </p:nvSpPr>
          <p:spPr>
            <a:xfrm rot="10800000">
              <a:off x="2702483" y="2295178"/>
              <a:ext cx="2121000" cy="2805000"/>
            </a:xfrm>
            <a:prstGeom prst="round2SameRect">
              <a:avLst>
                <a:gd name="adj1" fmla="val 10500"/>
                <a:gd name="adj2" fmla="val 0"/>
              </a:avLst>
            </a:prstGeom>
            <a:solidFill>
              <a:srgbClr val="90BB20"/>
            </a:solidFill>
            <a:ln w="12700" cap="flat" cmpd="sng">
              <a:solidFill>
                <a:schemeClr val="lt1"/>
              </a:solidFill>
              <a:prstDash val="solid"/>
              <a:miter lim="800000"/>
              <a:headEnd type="none" w="sm" len="sm"/>
              <a:tailEnd type="none" w="sm" len="sm"/>
            </a:ln>
          </p:spPr>
          <p:txBody>
            <a:bodyPr spcFirstLastPara="1" wrap="square" lIns="51431" tIns="51431" rIns="51431" bIns="51431" anchor="ctr" anchorCtr="0">
              <a:noAutofit/>
            </a:bodyPr>
            <a:lstStyle/>
            <a:p>
              <a:pPr>
                <a:buClr>
                  <a:srgbClr val="000000"/>
                </a:buClr>
                <a:buSzPts val="1100"/>
              </a:pPr>
              <a:endParaRPr sz="825">
                <a:solidFill>
                  <a:srgbClr val="000000"/>
                </a:solidFill>
                <a:latin typeface="Arial"/>
                <a:ea typeface="Arial"/>
                <a:cs typeface="Arial"/>
                <a:sym typeface="Arial"/>
              </a:endParaRPr>
            </a:p>
          </p:txBody>
        </p:sp>
        <p:sp>
          <p:nvSpPr>
            <p:cNvPr id="309" name="Google Shape;309;p55"/>
            <p:cNvSpPr txBox="1"/>
            <p:nvPr/>
          </p:nvSpPr>
          <p:spPr>
            <a:xfrm>
              <a:off x="2767847" y="2295080"/>
              <a:ext cx="1990500" cy="2739900"/>
            </a:xfrm>
            <a:prstGeom prst="rect">
              <a:avLst/>
            </a:prstGeom>
            <a:noFill/>
            <a:ln>
              <a:noFill/>
            </a:ln>
          </p:spPr>
          <p:txBody>
            <a:bodyPr spcFirstLastPara="1" wrap="square" lIns="72000" tIns="72000" rIns="72000" bIns="72000" anchor="t" anchorCtr="0">
              <a:noAutofit/>
            </a:bodyPr>
            <a:lstStyle/>
            <a:p>
              <a:pPr>
                <a:lnSpc>
                  <a:spcPct val="90000"/>
                </a:lnSpc>
                <a:buClr>
                  <a:schemeClr val="lt1"/>
                </a:buClr>
                <a:buSzPts val="1400"/>
              </a:pPr>
              <a:r>
                <a:rPr lang="en" sz="1050">
                  <a:solidFill>
                    <a:schemeClr val="lt1"/>
                  </a:solidFill>
                  <a:latin typeface="Century Gothic"/>
                  <a:ea typeface="Century Gothic"/>
                  <a:cs typeface="Century Gothic"/>
                  <a:sym typeface="Century Gothic"/>
                </a:rPr>
                <a:t>Capacity Building</a:t>
              </a:r>
              <a:endParaRPr sz="825">
                <a:solidFill>
                  <a:srgbClr val="000000"/>
                </a:solidFill>
                <a:latin typeface="Arial"/>
                <a:ea typeface="Arial"/>
                <a:cs typeface="Arial"/>
                <a:sym typeface="Arial"/>
              </a:endParaRPr>
            </a:p>
            <a:p>
              <a:pPr marL="66675" lvl="1" indent="-71438">
                <a:lnSpc>
                  <a:spcPct val="90000"/>
                </a:lnSpc>
                <a:spcBef>
                  <a:spcPts val="375"/>
                </a:spcBef>
                <a:buClr>
                  <a:schemeClr val="lt1"/>
                </a:buClr>
                <a:buSzPts val="1100"/>
                <a:buFont typeface="Century Gothic"/>
                <a:buChar char="•"/>
              </a:pPr>
              <a:r>
                <a:rPr lang="en" sz="825">
                  <a:solidFill>
                    <a:schemeClr val="lt1"/>
                  </a:solidFill>
                  <a:latin typeface="Century Gothic"/>
                  <a:ea typeface="Century Gothic"/>
                  <a:cs typeface="Century Gothic"/>
                  <a:sym typeface="Century Gothic"/>
                </a:rPr>
                <a:t>GFOI provides capacity building in coordination with others such. It supports the use of satellite and ground data to monitor forests, and estimate GHGs.</a:t>
              </a:r>
              <a:endParaRPr sz="825">
                <a:solidFill>
                  <a:srgbClr val="000000"/>
                </a:solidFill>
                <a:latin typeface="Arial"/>
                <a:ea typeface="Arial"/>
                <a:cs typeface="Arial"/>
                <a:sym typeface="Arial"/>
              </a:endParaRPr>
            </a:p>
            <a:p>
              <a:pPr marL="66675" lvl="1" indent="-71438">
                <a:lnSpc>
                  <a:spcPct val="90000"/>
                </a:lnSpc>
                <a:spcBef>
                  <a:spcPts val="150"/>
                </a:spcBef>
                <a:buClr>
                  <a:schemeClr val="lt1"/>
                </a:buClr>
                <a:buSzPts val="1100"/>
                <a:buFont typeface="Century Gothic"/>
                <a:buChar char="•"/>
              </a:pPr>
              <a:r>
                <a:rPr lang="en" sz="825">
                  <a:solidFill>
                    <a:schemeClr val="lt1"/>
                  </a:solidFill>
                  <a:latin typeface="Century Gothic"/>
                  <a:ea typeface="Century Gothic"/>
                  <a:cs typeface="Century Gothic"/>
                  <a:sym typeface="Century Gothic"/>
                </a:rPr>
                <a:t>SilvaCarbon </a:t>
              </a:r>
              <a:endParaRPr sz="825">
                <a:solidFill>
                  <a:srgbClr val="000000"/>
                </a:solidFill>
                <a:latin typeface="Arial"/>
                <a:ea typeface="Arial"/>
                <a:cs typeface="Arial"/>
                <a:sym typeface="Arial"/>
              </a:endParaRPr>
            </a:p>
          </p:txBody>
        </p:sp>
        <p:sp>
          <p:nvSpPr>
            <p:cNvPr id="310" name="Google Shape;310;p55"/>
            <p:cNvSpPr/>
            <p:nvPr/>
          </p:nvSpPr>
          <p:spPr>
            <a:xfrm>
              <a:off x="5035569" y="306010"/>
              <a:ext cx="2121000" cy="1683000"/>
            </a:xfrm>
            <a:prstGeom prst="roundRect">
              <a:avLst>
                <a:gd name="adj" fmla="val 10000"/>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51431" tIns="51431" rIns="51431" bIns="51431" anchor="ctr" anchorCtr="0">
              <a:noAutofit/>
            </a:bodyPr>
            <a:lstStyle/>
            <a:p>
              <a:pPr>
                <a:buClr>
                  <a:srgbClr val="000000"/>
                </a:buClr>
                <a:buSzPts val="1100"/>
              </a:pPr>
              <a:endParaRPr sz="825">
                <a:solidFill>
                  <a:srgbClr val="000000"/>
                </a:solidFill>
                <a:latin typeface="Arial"/>
                <a:ea typeface="Arial"/>
                <a:cs typeface="Arial"/>
                <a:sym typeface="Arial"/>
              </a:endParaRPr>
            </a:p>
          </p:txBody>
        </p:sp>
        <p:sp>
          <p:nvSpPr>
            <p:cNvPr id="311" name="Google Shape;311;p55"/>
            <p:cNvSpPr/>
            <p:nvPr/>
          </p:nvSpPr>
          <p:spPr>
            <a:xfrm rot="10800000">
              <a:off x="5035429" y="2295178"/>
              <a:ext cx="2121000" cy="2805000"/>
            </a:xfrm>
            <a:prstGeom prst="round2SameRect">
              <a:avLst>
                <a:gd name="adj1" fmla="val 10500"/>
                <a:gd name="adj2" fmla="val 0"/>
              </a:avLst>
            </a:prstGeom>
            <a:solidFill>
              <a:srgbClr val="EE6E05"/>
            </a:solidFill>
            <a:ln w="12700" cap="flat" cmpd="sng">
              <a:solidFill>
                <a:schemeClr val="lt1"/>
              </a:solidFill>
              <a:prstDash val="solid"/>
              <a:miter lim="800000"/>
              <a:headEnd type="none" w="sm" len="sm"/>
              <a:tailEnd type="none" w="sm" len="sm"/>
            </a:ln>
          </p:spPr>
          <p:txBody>
            <a:bodyPr spcFirstLastPara="1" wrap="square" lIns="51431" tIns="51431" rIns="51431" bIns="51431" anchor="ctr" anchorCtr="0">
              <a:noAutofit/>
            </a:bodyPr>
            <a:lstStyle/>
            <a:p>
              <a:pPr>
                <a:buClr>
                  <a:srgbClr val="000000"/>
                </a:buClr>
                <a:buSzPts val="1100"/>
              </a:pPr>
              <a:endParaRPr sz="825">
                <a:solidFill>
                  <a:srgbClr val="000000"/>
                </a:solidFill>
                <a:latin typeface="Arial"/>
                <a:ea typeface="Arial"/>
                <a:cs typeface="Arial"/>
                <a:sym typeface="Arial"/>
              </a:endParaRPr>
            </a:p>
          </p:txBody>
        </p:sp>
        <p:sp>
          <p:nvSpPr>
            <p:cNvPr id="312" name="Google Shape;312;p55"/>
            <p:cNvSpPr txBox="1"/>
            <p:nvPr/>
          </p:nvSpPr>
          <p:spPr>
            <a:xfrm>
              <a:off x="5100793" y="2295080"/>
              <a:ext cx="1990500" cy="2739900"/>
            </a:xfrm>
            <a:prstGeom prst="rect">
              <a:avLst/>
            </a:prstGeom>
            <a:noFill/>
            <a:ln>
              <a:noFill/>
            </a:ln>
          </p:spPr>
          <p:txBody>
            <a:bodyPr spcFirstLastPara="1" wrap="square" lIns="72000" tIns="72000" rIns="72000" bIns="72000" anchor="t" anchorCtr="0">
              <a:noAutofit/>
            </a:bodyPr>
            <a:lstStyle/>
            <a:p>
              <a:pPr>
                <a:lnSpc>
                  <a:spcPct val="90000"/>
                </a:lnSpc>
                <a:buClr>
                  <a:schemeClr val="lt1"/>
                </a:buClr>
                <a:buSzPts val="1400"/>
              </a:pPr>
              <a:r>
                <a:rPr lang="en" sz="1050">
                  <a:solidFill>
                    <a:schemeClr val="lt1"/>
                  </a:solidFill>
                  <a:latin typeface="Century Gothic"/>
                  <a:ea typeface="Century Gothic"/>
                  <a:cs typeface="Century Gothic"/>
                  <a:sym typeface="Century Gothic"/>
                </a:rPr>
                <a:t>Methods and Guidance</a:t>
              </a:r>
              <a:endParaRPr sz="825">
                <a:solidFill>
                  <a:srgbClr val="000000"/>
                </a:solidFill>
                <a:latin typeface="Arial"/>
                <a:ea typeface="Arial"/>
                <a:cs typeface="Arial"/>
                <a:sym typeface="Arial"/>
              </a:endParaRPr>
            </a:p>
            <a:p>
              <a:pPr marL="66675" lvl="1" indent="-71438">
                <a:lnSpc>
                  <a:spcPct val="90000"/>
                </a:lnSpc>
                <a:spcBef>
                  <a:spcPts val="375"/>
                </a:spcBef>
                <a:buClr>
                  <a:schemeClr val="lt1"/>
                </a:buClr>
                <a:buSzPts val="1100"/>
                <a:buFont typeface="Century Gothic"/>
                <a:buChar char="•"/>
              </a:pPr>
              <a:r>
                <a:rPr lang="en" sz="825">
                  <a:solidFill>
                    <a:schemeClr val="lt1"/>
                  </a:solidFill>
                  <a:latin typeface="Century Gothic"/>
                  <a:ea typeface="Century Gothic"/>
                  <a:cs typeface="Century Gothic"/>
                  <a:sym typeface="Century Gothic"/>
                </a:rPr>
                <a:t>Report guiding the use of Satellite and Ground data for national forest monitoring and estimation of carbon stocks and greenhouse gas emissions. </a:t>
              </a:r>
              <a:endParaRPr sz="825">
                <a:solidFill>
                  <a:srgbClr val="000000"/>
                </a:solidFill>
                <a:latin typeface="Arial"/>
                <a:ea typeface="Arial"/>
                <a:cs typeface="Arial"/>
                <a:sym typeface="Arial"/>
              </a:endParaRPr>
            </a:p>
          </p:txBody>
        </p:sp>
        <p:sp>
          <p:nvSpPr>
            <p:cNvPr id="313" name="Google Shape;313;p55"/>
            <p:cNvSpPr/>
            <p:nvPr/>
          </p:nvSpPr>
          <p:spPr>
            <a:xfrm>
              <a:off x="7368516" y="306010"/>
              <a:ext cx="2121000" cy="1683000"/>
            </a:xfrm>
            <a:prstGeom prst="roundRect">
              <a:avLst>
                <a:gd name="adj" fmla="val 10000"/>
              </a:avLst>
            </a:prstGeom>
            <a:blipFill rotWithShape="1">
              <a:blip r:embed="rId6">
                <a:alphaModFix/>
              </a:blip>
              <a:stretch>
                <a:fillRect l="-33999" r="-33989"/>
              </a:stretch>
            </a:blipFill>
            <a:ln w="12700" cap="flat" cmpd="sng">
              <a:solidFill>
                <a:schemeClr val="lt1"/>
              </a:solidFill>
              <a:prstDash val="solid"/>
              <a:miter lim="800000"/>
              <a:headEnd type="none" w="sm" len="sm"/>
              <a:tailEnd type="none" w="sm" len="sm"/>
            </a:ln>
          </p:spPr>
          <p:txBody>
            <a:bodyPr spcFirstLastPara="1" wrap="square" lIns="51431" tIns="51431" rIns="51431" bIns="51431" anchor="ctr" anchorCtr="0">
              <a:noAutofit/>
            </a:bodyPr>
            <a:lstStyle/>
            <a:p>
              <a:pPr>
                <a:buClr>
                  <a:srgbClr val="000000"/>
                </a:buClr>
                <a:buSzPts val="1100"/>
              </a:pPr>
              <a:endParaRPr sz="825">
                <a:solidFill>
                  <a:srgbClr val="000000"/>
                </a:solidFill>
                <a:latin typeface="Arial"/>
                <a:ea typeface="Arial"/>
                <a:cs typeface="Arial"/>
                <a:sym typeface="Arial"/>
              </a:endParaRPr>
            </a:p>
          </p:txBody>
        </p:sp>
        <p:sp>
          <p:nvSpPr>
            <p:cNvPr id="314" name="Google Shape;314;p55"/>
            <p:cNvSpPr/>
            <p:nvPr/>
          </p:nvSpPr>
          <p:spPr>
            <a:xfrm rot="10800000">
              <a:off x="7368376" y="2295178"/>
              <a:ext cx="2121000" cy="2805000"/>
            </a:xfrm>
            <a:prstGeom prst="round2SameRect">
              <a:avLst>
                <a:gd name="adj1" fmla="val 10500"/>
                <a:gd name="adj2" fmla="val 0"/>
              </a:avLst>
            </a:prstGeom>
            <a:solidFill>
              <a:srgbClr val="17B39E"/>
            </a:solidFill>
            <a:ln w="12700" cap="flat" cmpd="sng">
              <a:solidFill>
                <a:schemeClr val="lt1"/>
              </a:solidFill>
              <a:prstDash val="solid"/>
              <a:miter lim="800000"/>
              <a:headEnd type="none" w="sm" len="sm"/>
              <a:tailEnd type="none" w="sm" len="sm"/>
            </a:ln>
          </p:spPr>
          <p:txBody>
            <a:bodyPr spcFirstLastPara="1" wrap="square" lIns="51431" tIns="51431" rIns="51431" bIns="51431" anchor="ctr" anchorCtr="0">
              <a:noAutofit/>
            </a:bodyPr>
            <a:lstStyle/>
            <a:p>
              <a:pPr>
                <a:buClr>
                  <a:srgbClr val="000000"/>
                </a:buClr>
                <a:buSzPts val="1100"/>
              </a:pPr>
              <a:endParaRPr sz="825">
                <a:solidFill>
                  <a:srgbClr val="000000"/>
                </a:solidFill>
                <a:latin typeface="Arial"/>
                <a:ea typeface="Arial"/>
                <a:cs typeface="Arial"/>
                <a:sym typeface="Arial"/>
              </a:endParaRPr>
            </a:p>
          </p:txBody>
        </p:sp>
        <p:sp>
          <p:nvSpPr>
            <p:cNvPr id="315" name="Google Shape;315;p55"/>
            <p:cNvSpPr txBox="1"/>
            <p:nvPr/>
          </p:nvSpPr>
          <p:spPr>
            <a:xfrm>
              <a:off x="7433740" y="2295080"/>
              <a:ext cx="1990500" cy="2739900"/>
            </a:xfrm>
            <a:prstGeom prst="rect">
              <a:avLst/>
            </a:prstGeom>
            <a:noFill/>
            <a:ln>
              <a:noFill/>
            </a:ln>
          </p:spPr>
          <p:txBody>
            <a:bodyPr spcFirstLastPara="1" wrap="square" lIns="72000" tIns="72000" rIns="72000" bIns="72000" anchor="t" anchorCtr="0">
              <a:noAutofit/>
            </a:bodyPr>
            <a:lstStyle/>
            <a:p>
              <a:pPr>
                <a:lnSpc>
                  <a:spcPct val="90000"/>
                </a:lnSpc>
                <a:buClr>
                  <a:schemeClr val="lt1"/>
                </a:buClr>
                <a:buSzPts val="1400"/>
              </a:pPr>
              <a:r>
                <a:rPr lang="en" sz="1050">
                  <a:solidFill>
                    <a:schemeClr val="lt1"/>
                  </a:solidFill>
                  <a:latin typeface="Century Gothic"/>
                  <a:ea typeface="Century Gothic"/>
                  <a:cs typeface="Century Gothic"/>
                  <a:sym typeface="Century Gothic"/>
                </a:rPr>
                <a:t>Research and Development</a:t>
              </a:r>
              <a:endParaRPr sz="825">
                <a:solidFill>
                  <a:srgbClr val="000000"/>
                </a:solidFill>
                <a:latin typeface="Arial"/>
                <a:ea typeface="Arial"/>
                <a:cs typeface="Arial"/>
                <a:sym typeface="Arial"/>
              </a:endParaRPr>
            </a:p>
            <a:p>
              <a:pPr marL="66675" lvl="1" indent="-71438">
                <a:lnSpc>
                  <a:spcPct val="90000"/>
                </a:lnSpc>
                <a:spcBef>
                  <a:spcPts val="375"/>
                </a:spcBef>
                <a:buClr>
                  <a:schemeClr val="lt1"/>
                </a:buClr>
                <a:buSzPts val="1100"/>
                <a:buFont typeface="Century Gothic"/>
                <a:buChar char="•"/>
              </a:pPr>
              <a:r>
                <a:rPr lang="en" sz="825">
                  <a:solidFill>
                    <a:schemeClr val="lt1"/>
                  </a:solidFill>
                  <a:latin typeface="Century Gothic"/>
                  <a:ea typeface="Century Gothic"/>
                  <a:cs typeface="Century Gothic"/>
                  <a:sym typeface="Century Gothic"/>
                </a:rPr>
                <a:t>Identifying and promoting R&amp;D needed for practical, global implementation of National Forest Monitoring</a:t>
              </a:r>
              <a:endParaRPr sz="825">
                <a:solidFill>
                  <a:srgbClr val="000000"/>
                </a:solidFill>
                <a:latin typeface="Arial"/>
                <a:ea typeface="Arial"/>
                <a:cs typeface="Arial"/>
                <a:sym typeface="Arial"/>
              </a:endParaRPr>
            </a:p>
          </p:txBody>
        </p:sp>
        <p:sp>
          <p:nvSpPr>
            <p:cNvPr id="316" name="Google Shape;316;p55"/>
            <p:cNvSpPr/>
            <p:nvPr/>
          </p:nvSpPr>
          <p:spPr>
            <a:xfrm>
              <a:off x="9701462" y="306010"/>
              <a:ext cx="2121000" cy="1683000"/>
            </a:xfrm>
            <a:prstGeom prst="roundRect">
              <a:avLst>
                <a:gd name="adj" fmla="val 10000"/>
              </a:avLst>
            </a:prstGeom>
            <a:blipFill rotWithShape="1">
              <a:blip r:embed="rId7">
                <a:alphaModFix/>
              </a:blip>
              <a:stretch>
                <a:fillRect/>
              </a:stretch>
            </a:blipFill>
            <a:ln w="12700" cap="flat" cmpd="sng">
              <a:solidFill>
                <a:schemeClr val="lt1"/>
              </a:solidFill>
              <a:prstDash val="solid"/>
              <a:miter lim="800000"/>
              <a:headEnd type="none" w="sm" len="sm"/>
              <a:tailEnd type="none" w="sm" len="sm"/>
            </a:ln>
          </p:spPr>
          <p:txBody>
            <a:bodyPr spcFirstLastPara="1" wrap="square" lIns="51431" tIns="51431" rIns="51431" bIns="51431" anchor="ctr" anchorCtr="0">
              <a:noAutofit/>
            </a:bodyPr>
            <a:lstStyle/>
            <a:p>
              <a:pPr>
                <a:buClr>
                  <a:srgbClr val="000000"/>
                </a:buClr>
                <a:buSzPts val="1100"/>
              </a:pPr>
              <a:endParaRPr sz="825">
                <a:solidFill>
                  <a:srgbClr val="000000"/>
                </a:solidFill>
                <a:latin typeface="Arial"/>
                <a:ea typeface="Arial"/>
                <a:cs typeface="Arial"/>
                <a:sym typeface="Arial"/>
              </a:endParaRPr>
            </a:p>
          </p:txBody>
        </p:sp>
        <p:sp>
          <p:nvSpPr>
            <p:cNvPr id="317" name="Google Shape;317;p55"/>
            <p:cNvSpPr/>
            <p:nvPr/>
          </p:nvSpPr>
          <p:spPr>
            <a:xfrm rot="10800000">
              <a:off x="9701322" y="2295178"/>
              <a:ext cx="2121000" cy="2805000"/>
            </a:xfrm>
            <a:prstGeom prst="round2SameRect">
              <a:avLst>
                <a:gd name="adj1" fmla="val 10500"/>
                <a:gd name="adj2" fmla="val 0"/>
              </a:avLst>
            </a:prstGeom>
            <a:solidFill>
              <a:srgbClr val="D5363A"/>
            </a:solidFill>
            <a:ln w="12700" cap="flat" cmpd="sng">
              <a:solidFill>
                <a:schemeClr val="lt1"/>
              </a:solidFill>
              <a:prstDash val="solid"/>
              <a:miter lim="800000"/>
              <a:headEnd type="none" w="sm" len="sm"/>
              <a:tailEnd type="none" w="sm" len="sm"/>
            </a:ln>
          </p:spPr>
          <p:txBody>
            <a:bodyPr spcFirstLastPara="1" wrap="square" lIns="51431" tIns="51431" rIns="51431" bIns="51431" anchor="ctr" anchorCtr="0">
              <a:noAutofit/>
            </a:bodyPr>
            <a:lstStyle/>
            <a:p>
              <a:pPr>
                <a:buClr>
                  <a:srgbClr val="000000"/>
                </a:buClr>
                <a:buSzPts val="1100"/>
              </a:pPr>
              <a:endParaRPr sz="825">
                <a:solidFill>
                  <a:srgbClr val="000000"/>
                </a:solidFill>
                <a:latin typeface="Arial"/>
                <a:ea typeface="Arial"/>
                <a:cs typeface="Arial"/>
                <a:sym typeface="Arial"/>
              </a:endParaRPr>
            </a:p>
          </p:txBody>
        </p:sp>
        <p:sp>
          <p:nvSpPr>
            <p:cNvPr id="318" name="Google Shape;318;p55"/>
            <p:cNvSpPr txBox="1"/>
            <p:nvPr/>
          </p:nvSpPr>
          <p:spPr>
            <a:xfrm>
              <a:off x="9766686" y="2295080"/>
              <a:ext cx="1990500" cy="2739900"/>
            </a:xfrm>
            <a:prstGeom prst="rect">
              <a:avLst/>
            </a:prstGeom>
            <a:noFill/>
            <a:ln>
              <a:noFill/>
            </a:ln>
          </p:spPr>
          <p:txBody>
            <a:bodyPr spcFirstLastPara="1" wrap="square" lIns="72000" tIns="72000" rIns="72000" bIns="72000" anchor="t" anchorCtr="0">
              <a:noAutofit/>
            </a:bodyPr>
            <a:lstStyle/>
            <a:p>
              <a:pPr>
                <a:lnSpc>
                  <a:spcPct val="90000"/>
                </a:lnSpc>
                <a:buClr>
                  <a:schemeClr val="lt1"/>
                </a:buClr>
                <a:buSzPts val="1400"/>
              </a:pPr>
              <a:r>
                <a:rPr lang="en" sz="1050">
                  <a:solidFill>
                    <a:schemeClr val="lt1"/>
                  </a:solidFill>
                  <a:latin typeface="Century Gothic"/>
                  <a:ea typeface="Century Gothic"/>
                  <a:cs typeface="Century Gothic"/>
                  <a:sym typeface="Century Gothic"/>
                </a:rPr>
                <a:t>GFOI Office</a:t>
              </a:r>
              <a:endParaRPr sz="825">
                <a:solidFill>
                  <a:srgbClr val="000000"/>
                </a:solidFill>
                <a:latin typeface="Arial"/>
                <a:ea typeface="Arial"/>
                <a:cs typeface="Arial"/>
                <a:sym typeface="Arial"/>
              </a:endParaRPr>
            </a:p>
            <a:p>
              <a:pPr marL="66675" lvl="1" indent="-71438">
                <a:lnSpc>
                  <a:spcPct val="90000"/>
                </a:lnSpc>
                <a:spcBef>
                  <a:spcPts val="375"/>
                </a:spcBef>
                <a:buClr>
                  <a:schemeClr val="lt1"/>
                </a:buClr>
                <a:buSzPts val="1100"/>
                <a:buFont typeface="Century Gothic"/>
                <a:buChar char="•"/>
              </a:pPr>
              <a:r>
                <a:rPr lang="en" sz="825">
                  <a:solidFill>
                    <a:schemeClr val="lt1"/>
                  </a:solidFill>
                  <a:latin typeface="Century Gothic"/>
                  <a:ea typeface="Century Gothic"/>
                  <a:cs typeface="Century Gothic"/>
                  <a:sym typeface="Century Gothic"/>
                </a:rPr>
                <a:t>Coordination and Management</a:t>
              </a:r>
              <a:endParaRPr sz="825">
                <a:solidFill>
                  <a:srgbClr val="000000"/>
                </a:solidFill>
                <a:latin typeface="Arial"/>
                <a:ea typeface="Arial"/>
                <a:cs typeface="Arial"/>
                <a:sym typeface="Arial"/>
              </a:endParaRPr>
            </a:p>
          </p:txBody>
        </p:sp>
      </p:grpSp>
      <p:sp>
        <p:nvSpPr>
          <p:cNvPr id="319" name="Google Shape;319;p55"/>
          <p:cNvSpPr txBox="1">
            <a:spLocks noGrp="1"/>
          </p:cNvSpPr>
          <p:nvPr>
            <p:ph type="title"/>
          </p:nvPr>
        </p:nvSpPr>
        <p:spPr>
          <a:xfrm>
            <a:off x="686104" y="285750"/>
            <a:ext cx="7772400" cy="523220"/>
          </a:xfrm>
          <a:prstGeom prst="rect">
            <a:avLst/>
          </a:prstGeom>
          <a:noFill/>
          <a:ln>
            <a:noFill/>
          </a:ln>
        </p:spPr>
        <p:txBody>
          <a:bodyPr spcFirstLastPara="1" vert="horz" wrap="square" lIns="51431" tIns="25706" rIns="51431" bIns="25706" rtlCol="0" anchor="b" anchorCtr="0">
            <a:noAutofit/>
          </a:bodyPr>
          <a:lstStyle/>
          <a:p>
            <a:pPr>
              <a:lnSpc>
                <a:spcPct val="90000"/>
              </a:lnSpc>
              <a:spcBef>
                <a:spcPts val="0"/>
              </a:spcBef>
              <a:buClr>
                <a:srgbClr val="2A2A2A"/>
              </a:buClr>
              <a:buSzPts val="3000"/>
            </a:pPr>
            <a:r>
              <a:rPr lang="en" dirty="0">
                <a:latin typeface="+mj-lt"/>
                <a:ea typeface="Century Gothic"/>
                <a:cs typeface="Century Gothic"/>
                <a:sym typeface="Century Gothic"/>
              </a:rPr>
              <a:t>Global Forest Observation Initiative (GFOI)</a:t>
            </a:r>
            <a:endParaRPr dirty="0">
              <a:latin typeface="+mj-lt"/>
              <a:ea typeface="Century Gothic"/>
              <a:cs typeface="Century Gothic"/>
              <a:sym typeface="Century Gothic"/>
            </a:endParaRPr>
          </a:p>
        </p:txBody>
      </p:sp>
      <p:sp>
        <p:nvSpPr>
          <p:cNvPr id="3" name="Slide Number Placeholder 2"/>
          <p:cNvSpPr>
            <a:spLocks noGrp="1"/>
          </p:cNvSpPr>
          <p:nvPr>
            <p:ph type="sldNum" sz="quarter" idx="4"/>
          </p:nvPr>
        </p:nvSpPr>
        <p:spPr/>
        <p:txBody>
          <a:bodyPr/>
          <a:lstStyle/>
          <a:p>
            <a:fld id="{42782948-4DBE-204D-AB9E-B65E067054AE}" type="slidenum">
              <a:rPr lang="en-US" smtClean="0"/>
              <a:pPr/>
              <a:t>43</a:t>
            </a:fld>
            <a:endParaRPr lang="en-US"/>
          </a:p>
        </p:txBody>
      </p:sp>
    </p:spTree>
    <p:extLst>
      <p:ext uri="{BB962C8B-B14F-4D97-AF65-F5344CB8AC3E}">
        <p14:creationId xmlns:p14="http://schemas.microsoft.com/office/powerpoint/2010/main" val="36653508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2" name="Content Placeholder 1"/>
          <p:cNvSpPr>
            <a:spLocks noGrp="1"/>
          </p:cNvSpPr>
          <p:nvPr>
            <p:ph idx="1"/>
          </p:nvPr>
        </p:nvSpPr>
        <p:spPr>
          <a:xfrm>
            <a:off x="685800" y="1200150"/>
            <a:ext cx="4191000" cy="3733800"/>
          </a:xfrm>
        </p:spPr>
        <p:txBody>
          <a:bodyPr/>
          <a:lstStyle/>
          <a:p>
            <a:pPr marL="238125" indent="-228600">
              <a:buClr>
                <a:schemeClr val="tx2"/>
              </a:buClr>
              <a:buSzPts val="2200"/>
              <a:buFont typeface="Arial Narrow"/>
              <a:buChar char="•"/>
            </a:pPr>
            <a:r>
              <a:rPr lang="en-US" dirty="0">
                <a:latin typeface="Gill Sans MT" panose="020B0502020104020203" pitchFamily="34" charset="0"/>
                <a:ea typeface="Arial Narrow"/>
                <a:cs typeface="Arial Narrow"/>
                <a:sym typeface="Arial Narrow"/>
              </a:rPr>
              <a:t>Links IPCCC methods and REDD+ activities</a:t>
            </a:r>
          </a:p>
          <a:p>
            <a:pPr marL="238125" marR="419100" indent="-228600">
              <a:spcBef>
                <a:spcPts val="375"/>
              </a:spcBef>
              <a:buClr>
                <a:schemeClr val="tx2"/>
              </a:buClr>
              <a:buSzPts val="2200"/>
              <a:buFont typeface="Arial Narrow"/>
              <a:buChar char="•"/>
            </a:pPr>
            <a:r>
              <a:rPr lang="en-US" dirty="0">
                <a:latin typeface="Gill Sans MT" panose="020B0502020104020203" pitchFamily="34" charset="0"/>
                <a:ea typeface="Arial Narrow"/>
                <a:cs typeface="Arial Narrow"/>
                <a:sym typeface="Arial Narrow"/>
              </a:rPr>
              <a:t>Consistent with UNFCCC Warsaw Framework on REDD+</a:t>
            </a:r>
          </a:p>
          <a:p>
            <a:pPr marL="238125" indent="-228600">
              <a:spcBef>
                <a:spcPts val="375"/>
              </a:spcBef>
              <a:buClr>
                <a:schemeClr val="tx2"/>
              </a:buClr>
              <a:buSzPts val="2200"/>
              <a:buFont typeface="Arial Narrow"/>
              <a:buChar char="•"/>
            </a:pPr>
            <a:r>
              <a:rPr lang="en-US" dirty="0">
                <a:latin typeface="Gill Sans MT" panose="020B0502020104020203" pitchFamily="34" charset="0"/>
                <a:ea typeface="Arial Narrow"/>
                <a:cs typeface="Arial Narrow"/>
                <a:sym typeface="Arial Narrow"/>
              </a:rPr>
              <a:t>Coordinated with UN-REDD, World Bank, IPCC and GOFC-GOLD</a:t>
            </a:r>
          </a:p>
          <a:p>
            <a:pPr marL="238125" indent="-228600">
              <a:buClr>
                <a:schemeClr val="tx2"/>
              </a:buClr>
              <a:buSzPts val="2200"/>
              <a:buFont typeface="Arial Narrow"/>
              <a:buChar char="•"/>
            </a:pPr>
            <a:r>
              <a:rPr lang="en-US" dirty="0">
                <a:latin typeface="Gill Sans MT" panose="020B0502020104020203" pitchFamily="34" charset="0"/>
                <a:ea typeface="Arial Narrow"/>
                <a:cs typeface="Arial Narrow"/>
                <a:sym typeface="Arial Narrow"/>
              </a:rPr>
              <a:t>For policy and technical decision makers in REDD+ countries and their development partners</a:t>
            </a:r>
          </a:p>
          <a:p>
            <a:pPr>
              <a:buClr>
                <a:schemeClr val="tx2"/>
              </a:buClr>
            </a:pPr>
            <a:endParaRPr lang="en-US" dirty="0"/>
          </a:p>
        </p:txBody>
      </p:sp>
      <p:sp>
        <p:nvSpPr>
          <p:cNvPr id="324" name="Google Shape;324;p56"/>
          <p:cNvSpPr txBox="1">
            <a:spLocks noGrp="1"/>
          </p:cNvSpPr>
          <p:nvPr>
            <p:ph type="title"/>
          </p:nvPr>
        </p:nvSpPr>
        <p:spPr>
          <a:prstGeom prst="rect">
            <a:avLst/>
          </a:prstGeom>
          <a:noFill/>
          <a:ln>
            <a:noFill/>
          </a:ln>
        </p:spPr>
        <p:txBody>
          <a:bodyPr spcFirstLastPara="1" vert="horz" wrap="square" lIns="0" tIns="0" rIns="0" bIns="0" rtlCol="0" anchor="t" anchorCtr="0">
            <a:noAutofit/>
          </a:bodyPr>
          <a:lstStyle/>
          <a:p>
            <a:pPr marL="9525">
              <a:lnSpc>
                <a:spcPct val="100000"/>
              </a:lnSpc>
              <a:buClr>
                <a:srgbClr val="000000"/>
              </a:buClr>
              <a:buSzPts val="1200"/>
            </a:pPr>
            <a:r>
              <a:rPr lang="en" dirty="0">
                <a:latin typeface="Gill Sans MT" panose="020B0502020104020203" pitchFamily="34" charset="0"/>
                <a:sym typeface="Arial Narrow"/>
              </a:rPr>
              <a:t>GFOI Methods and Guidance Document</a:t>
            </a:r>
            <a:endParaRPr dirty="0">
              <a:latin typeface="Gill Sans MT" panose="020B0502020104020203" pitchFamily="34" charset="0"/>
              <a:sym typeface="Arial Narrow"/>
            </a:endParaRPr>
          </a:p>
        </p:txBody>
      </p:sp>
      <p:sp>
        <p:nvSpPr>
          <p:cNvPr id="326" name="Google Shape;326;p56"/>
          <p:cNvSpPr/>
          <p:nvPr/>
        </p:nvSpPr>
        <p:spPr>
          <a:xfrm>
            <a:off x="5823085" y="1022967"/>
            <a:ext cx="2637638" cy="381583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a:buClr>
                <a:srgbClr val="000000"/>
              </a:buClr>
              <a:buSzPts val="1600"/>
            </a:pPr>
            <a:endParaRPr sz="1200">
              <a:solidFill>
                <a:srgbClr val="000000"/>
              </a:solidFill>
              <a:latin typeface="Calibri"/>
              <a:ea typeface="Calibri"/>
              <a:cs typeface="Calibri"/>
              <a:sym typeface="Calibri"/>
            </a:endParaRPr>
          </a:p>
        </p:txBody>
      </p:sp>
      <p:sp>
        <p:nvSpPr>
          <p:cNvPr id="3" name="Slide Number Placeholder 2"/>
          <p:cNvSpPr>
            <a:spLocks noGrp="1"/>
          </p:cNvSpPr>
          <p:nvPr>
            <p:ph type="sldNum" sz="quarter" idx="4"/>
          </p:nvPr>
        </p:nvSpPr>
        <p:spPr/>
        <p:txBody>
          <a:bodyPr/>
          <a:lstStyle/>
          <a:p>
            <a:fld id="{42782948-4DBE-204D-AB9E-B65E067054AE}" type="slidenum">
              <a:rPr lang="en-US" smtClean="0"/>
              <a:pPr/>
              <a:t>44</a:t>
            </a:fld>
            <a:endParaRPr lang="en-US"/>
          </a:p>
        </p:txBody>
      </p:sp>
    </p:spTree>
    <p:extLst>
      <p:ext uri="{BB962C8B-B14F-4D97-AF65-F5344CB8AC3E}">
        <p14:creationId xmlns:p14="http://schemas.microsoft.com/office/powerpoint/2010/main" val="26409302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2782948-4DBE-204D-AB9E-B65E067054AE}" type="slidenum">
              <a:rPr lang="en-US" smtClean="0"/>
              <a:pPr/>
              <a:t>45</a:t>
            </a:fld>
            <a:endParaRPr lang="en-US"/>
          </a:p>
        </p:txBody>
      </p:sp>
      <p:sp>
        <p:nvSpPr>
          <p:cNvPr id="4" name="Title 3"/>
          <p:cNvSpPr>
            <a:spLocks noGrp="1"/>
          </p:cNvSpPr>
          <p:nvPr>
            <p:ph type="title"/>
          </p:nvPr>
        </p:nvSpPr>
        <p:spPr>
          <a:xfrm>
            <a:off x="686104" y="600730"/>
            <a:ext cx="7772400" cy="523220"/>
          </a:xfrm>
        </p:spPr>
        <p:txBody>
          <a:bodyPr/>
          <a:lstStyle/>
          <a:p>
            <a:r>
              <a:rPr lang="en-US" dirty="0" err="1"/>
              <a:t>REDDcompass</a:t>
            </a:r>
            <a:r>
              <a:rPr lang="en-US" dirty="0"/>
              <a:t> Website</a:t>
            </a:r>
          </a:p>
        </p:txBody>
      </p:sp>
      <p:sp>
        <p:nvSpPr>
          <p:cNvPr id="5" name="Google Shape;332;p57"/>
          <p:cNvSpPr/>
          <p:nvPr/>
        </p:nvSpPr>
        <p:spPr>
          <a:xfrm>
            <a:off x="1143000" y="1148250"/>
            <a:ext cx="6858000" cy="3709500"/>
          </a:xfrm>
          <a:prstGeom prst="rect">
            <a:avLst/>
          </a:prstGeom>
          <a:blipFill rotWithShape="1">
            <a:blip r:embed="rId3">
              <a:alphaModFix/>
            </a:blip>
            <a:stretch>
              <a:fillRect t="-8849"/>
            </a:stretch>
          </a:blipFill>
          <a:ln>
            <a:noFill/>
          </a:ln>
        </p:spPr>
        <p:txBody>
          <a:bodyPr spcFirstLastPara="1" wrap="square" lIns="0" tIns="0" rIns="0" bIns="0" anchor="t" anchorCtr="0">
            <a:noAutofit/>
          </a:bodyPr>
          <a:lstStyle/>
          <a:p>
            <a:pPr>
              <a:buClr>
                <a:srgbClr val="000000"/>
              </a:buClr>
              <a:buSzPts val="1600"/>
            </a:pPr>
            <a:endParaRPr sz="1200">
              <a:solidFill>
                <a:schemeClr val="dk1"/>
              </a:solidFill>
              <a:latin typeface="Calibri"/>
              <a:ea typeface="Calibri"/>
              <a:cs typeface="Calibri"/>
              <a:sym typeface="Calibri"/>
            </a:endParaRPr>
          </a:p>
        </p:txBody>
      </p:sp>
      <p:sp>
        <p:nvSpPr>
          <p:cNvPr id="6" name="Google Shape;334;p57"/>
          <p:cNvSpPr txBox="1"/>
          <p:nvPr/>
        </p:nvSpPr>
        <p:spPr>
          <a:xfrm>
            <a:off x="2488407" y="4705350"/>
            <a:ext cx="4167187" cy="331916"/>
          </a:xfrm>
          <a:prstGeom prst="rect">
            <a:avLst/>
          </a:prstGeom>
          <a:noFill/>
          <a:ln>
            <a:noFill/>
          </a:ln>
        </p:spPr>
        <p:txBody>
          <a:bodyPr spcFirstLastPara="1" wrap="square" lIns="0" tIns="0" rIns="0" bIns="0" anchor="t" anchorCtr="0">
            <a:noAutofit/>
          </a:bodyPr>
          <a:lstStyle/>
          <a:p>
            <a:pPr marL="9525">
              <a:buClr>
                <a:srgbClr val="000000"/>
              </a:buClr>
              <a:buSzPts val="2400"/>
            </a:pPr>
            <a:r>
              <a:rPr lang="en" u="sng" dirty="0">
                <a:solidFill>
                  <a:schemeClr val="hlink"/>
                </a:solidFill>
                <a:latin typeface="Arial"/>
                <a:ea typeface="Arial"/>
                <a:cs typeface="Arial"/>
                <a:sym typeface="Arial"/>
                <a:hlinkClick r:id="rId4"/>
              </a:rPr>
              <a:t>https://www.reddcompass.org/frontpage</a:t>
            </a:r>
            <a:endParaRPr dirty="0">
              <a:solidFill>
                <a:schemeClr val="dk1"/>
              </a:solidFill>
              <a:latin typeface="Arial"/>
              <a:ea typeface="Arial"/>
              <a:cs typeface="Arial"/>
              <a:sym typeface="Arial"/>
            </a:endParaRPr>
          </a:p>
          <a:p>
            <a:pPr marL="9525">
              <a:buClr>
                <a:srgbClr val="000000"/>
              </a:buClr>
              <a:buSzPts val="2400"/>
            </a:pPr>
            <a:endParaRPr dirty="0">
              <a:solidFill>
                <a:schemeClr val="dk1"/>
              </a:solidFill>
              <a:latin typeface="Arial"/>
              <a:ea typeface="Arial"/>
              <a:cs typeface="Arial"/>
              <a:sym typeface="Arial"/>
            </a:endParaRPr>
          </a:p>
        </p:txBody>
      </p:sp>
      <p:grpSp>
        <p:nvGrpSpPr>
          <p:cNvPr id="7" name="Group 6"/>
          <p:cNvGrpSpPr/>
          <p:nvPr/>
        </p:nvGrpSpPr>
        <p:grpSpPr>
          <a:xfrm>
            <a:off x="143654" y="70071"/>
            <a:ext cx="1608553" cy="594300"/>
            <a:chOff x="1171866" y="24508"/>
            <a:chExt cx="1608553" cy="594300"/>
          </a:xfrm>
        </p:grpSpPr>
        <p:sp>
          <p:nvSpPr>
            <p:cNvPr id="8" name="Google Shape;335;p57"/>
            <p:cNvSpPr/>
            <p:nvPr/>
          </p:nvSpPr>
          <p:spPr>
            <a:xfrm>
              <a:off x="1744069" y="103917"/>
              <a:ext cx="1036350" cy="4653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a:buClr>
                  <a:srgbClr val="000000"/>
                </a:buClr>
                <a:buSzPts val="1600"/>
              </a:pPr>
              <a:endParaRPr sz="1200">
                <a:solidFill>
                  <a:schemeClr val="dk1"/>
                </a:solidFill>
                <a:latin typeface="Calibri"/>
                <a:ea typeface="Calibri"/>
                <a:cs typeface="Calibri"/>
                <a:sym typeface="Calibri"/>
              </a:endParaRPr>
            </a:p>
          </p:txBody>
        </p:sp>
        <p:sp>
          <p:nvSpPr>
            <p:cNvPr id="9" name="Google Shape;336;p57"/>
            <p:cNvSpPr/>
            <p:nvPr/>
          </p:nvSpPr>
          <p:spPr>
            <a:xfrm>
              <a:off x="1171866" y="24508"/>
              <a:ext cx="514575" cy="5943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a:buClr>
                  <a:srgbClr val="000000"/>
                </a:buClr>
                <a:buSzPts val="1600"/>
              </a:pPr>
              <a:endParaRPr sz="12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357856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16C06A2-20F5-4D24-8AA2-11AF5470B80E}"/>
              </a:ext>
            </a:extLst>
          </p:cNvPr>
          <p:cNvSpPr>
            <a:spLocks noGrp="1"/>
          </p:cNvSpPr>
          <p:nvPr>
            <p:ph idx="1"/>
          </p:nvPr>
        </p:nvSpPr>
        <p:spPr/>
        <p:txBody>
          <a:bodyPr>
            <a:normAutofit fontScale="77500" lnSpcReduction="20000"/>
          </a:bodyPr>
          <a:lstStyle/>
          <a:p>
            <a:pPr>
              <a:buClr>
                <a:schemeClr val="tx2"/>
              </a:buClr>
            </a:pPr>
            <a:r>
              <a:rPr lang="en-US" sz="1350" dirty="0" err="1"/>
              <a:t>Chages</a:t>
            </a:r>
            <a:r>
              <a:rPr lang="en-US" sz="1350" dirty="0"/>
              <a:t>, Thiago et al. 2011. </a:t>
            </a:r>
            <a:r>
              <a:rPr lang="en-US" sz="1350" i="1" dirty="0"/>
              <a:t>Nested Approaches to REDD+:  An Overview of Issues and Options</a:t>
            </a:r>
            <a:r>
              <a:rPr lang="en-US" sz="1350" dirty="0"/>
              <a:t>.  Washington, DC:  Forest Trends and Climate Focus, Prepared for USAID.</a:t>
            </a:r>
          </a:p>
          <a:p>
            <a:pPr>
              <a:buClr>
                <a:schemeClr val="tx2"/>
              </a:buClr>
            </a:pPr>
            <a:r>
              <a:rPr lang="en-US" sz="1350" dirty="0"/>
              <a:t>FAO. 2015. </a:t>
            </a:r>
            <a:r>
              <a:rPr lang="en-US" sz="1350" i="1" dirty="0"/>
              <a:t>Technical Considerations for Forest Reference Emission Level and/or Forest Reference Level Construction for REDD+ under the UNFCCC</a:t>
            </a:r>
            <a:r>
              <a:rPr lang="en-US" sz="1350" dirty="0"/>
              <a:t>.  Rome:  Food and Agriculture Organization of the United Nations</a:t>
            </a:r>
          </a:p>
          <a:p>
            <a:pPr>
              <a:buClr>
                <a:schemeClr val="tx2"/>
              </a:buClr>
            </a:pPr>
            <a:r>
              <a:rPr lang="en-US" sz="1350" dirty="0"/>
              <a:t>Forest Carbon Partnership Facility. 2013. </a:t>
            </a:r>
            <a:r>
              <a:rPr lang="en-US" sz="1350" i="1" dirty="0"/>
              <a:t>A Guide to the FCPF Readiness Assessment Framework</a:t>
            </a:r>
            <a:r>
              <a:rPr lang="en-US" sz="1350" dirty="0"/>
              <a:t>. Washington, DC:  World Bank. In English, French, and</a:t>
            </a:r>
            <a:r>
              <a:rPr lang="en-US" sz="1350" i="1" dirty="0"/>
              <a:t> Spanish at </a:t>
            </a:r>
            <a:r>
              <a:rPr lang="en-US" sz="1350" i="1" dirty="0">
                <a:hlinkClick r:id="rId3"/>
              </a:rPr>
              <a:t>https://www.forestcarbonpartnership.org/readiness-fund-0</a:t>
            </a:r>
            <a:r>
              <a:rPr lang="en-US" sz="1350" i="1" dirty="0"/>
              <a:t>.</a:t>
            </a:r>
          </a:p>
          <a:p>
            <a:pPr>
              <a:buClr>
                <a:schemeClr val="tx2"/>
              </a:buClr>
            </a:pPr>
            <a:r>
              <a:rPr lang="en-US" sz="1300" i="1" dirty="0"/>
              <a:t>GFOI. 2016. Integration of Remote-sensing and Ground-based Observations for Estimation of Emissions and Removals of Greenhouse Gases In Forests: Methods and Guidance from the Global Forest Observations Initiative, Edition 2.0, Rome:  Food and Agriculture Organization of the United Nations.</a:t>
            </a:r>
          </a:p>
          <a:p>
            <a:pPr>
              <a:buClr>
                <a:schemeClr val="tx2"/>
              </a:buClr>
            </a:pPr>
            <a:r>
              <a:rPr lang="en-US" sz="1350" dirty="0" err="1"/>
              <a:t>Griscom</a:t>
            </a:r>
            <a:r>
              <a:rPr lang="en-US" sz="1350" dirty="0"/>
              <a:t>, Bronson et al. 2017. “Natural Climate Solutions.” PNAS October 31. 114 (44) 11645-11650;  </a:t>
            </a:r>
            <a:r>
              <a:rPr lang="en-US" sz="1350" dirty="0">
                <a:hlinkClick r:id="rId4">
                  <a:extLst>
                    <a:ext uri="{A12FA001-AC4F-418D-AE19-62706E023703}">
                      <ahyp:hlinkClr xmlns:ahyp="http://schemas.microsoft.com/office/drawing/2018/hyperlinkcolor" xmlns="" val="tx"/>
                    </a:ext>
                  </a:extLst>
                </a:hlinkClick>
              </a:rPr>
              <a:t>https://doi.org/10.1073/pnas.1710465114</a:t>
            </a:r>
            <a:endParaRPr lang="en-US" sz="1350" dirty="0"/>
          </a:p>
          <a:p>
            <a:pPr>
              <a:buClr>
                <a:schemeClr val="tx2"/>
              </a:buClr>
            </a:pPr>
            <a:r>
              <a:rPr lang="en-US" sz="1350" dirty="0"/>
              <a:t>Hamrick, Kelley and Melissa Gallant 2018. Voluntary Carbon Markets:  Outlooks and Trends, January to March 2018. Washington, DC:  Forest Trends Association.</a:t>
            </a:r>
          </a:p>
          <a:p>
            <a:pPr>
              <a:buClr>
                <a:schemeClr val="tx2"/>
              </a:buClr>
            </a:pPr>
            <a:r>
              <a:rPr lang="en-US" sz="1350" dirty="0"/>
              <a:t>Kauffman, J. Boone  et al. “Carbon Stocks of Mangroves and Salt Marshes of the Amazon Region, Brazil.” </a:t>
            </a:r>
            <a:r>
              <a:rPr lang="en-US" sz="1350" i="1" dirty="0"/>
              <a:t>Biology Letters</a:t>
            </a:r>
            <a:r>
              <a:rPr lang="en-US" sz="1350" dirty="0"/>
              <a:t> (2018). </a:t>
            </a:r>
            <a:r>
              <a:rPr lang="en-US" sz="1350" dirty="0">
                <a:hlinkClick r:id="rId5"/>
              </a:rPr>
              <a:t>DOI: 10.1098/rsbl.2018.0208</a:t>
            </a:r>
            <a:r>
              <a:rPr lang="en-US" sz="1350" dirty="0"/>
              <a:t> </a:t>
            </a:r>
          </a:p>
          <a:p>
            <a:pPr>
              <a:buClr>
                <a:schemeClr val="tx2"/>
              </a:buClr>
            </a:pPr>
            <a:r>
              <a:rPr lang="en-US" sz="1350" dirty="0"/>
              <a:t>IPCC. 2014:  </a:t>
            </a:r>
            <a:r>
              <a:rPr lang="en-US" sz="1350" i="1" dirty="0"/>
              <a:t>Synthesis Report. Contribution of Working Groups I, II and III to the Fifth Assessment Report</a:t>
            </a:r>
            <a:r>
              <a:rPr lang="en-US" sz="1350" dirty="0"/>
              <a:t>.  Geneva:  Intergovernmental Panel on Climate Change.</a:t>
            </a:r>
          </a:p>
          <a:p>
            <a:pPr marL="0" indent="0">
              <a:buClr>
                <a:schemeClr val="tx2"/>
              </a:buClr>
              <a:buNone/>
            </a:pPr>
            <a:r>
              <a:rPr lang="en-US" sz="1350" dirty="0"/>
              <a:t> </a:t>
            </a:r>
          </a:p>
        </p:txBody>
      </p:sp>
      <p:sp>
        <p:nvSpPr>
          <p:cNvPr id="4" name="Slide Number Placeholder 3">
            <a:extLst>
              <a:ext uri="{FF2B5EF4-FFF2-40B4-BE49-F238E27FC236}">
                <a16:creationId xmlns:a16="http://schemas.microsoft.com/office/drawing/2014/main" xmlns="" id="{9F73F615-7B08-4ED8-BBE9-34746E155938}"/>
              </a:ext>
            </a:extLst>
          </p:cNvPr>
          <p:cNvSpPr>
            <a:spLocks noGrp="1"/>
          </p:cNvSpPr>
          <p:nvPr>
            <p:ph type="sldNum" sz="quarter" idx="4"/>
          </p:nvPr>
        </p:nvSpPr>
        <p:spPr/>
        <p:txBody>
          <a:bodyPr/>
          <a:lstStyle/>
          <a:p>
            <a:pPr>
              <a:defRPr/>
            </a:pPr>
            <a:fld id="{070D57B3-A18F-461C-A39D-846CC2834F0D}" type="slidenum">
              <a:rPr lang="en-US" smtClean="0"/>
              <a:pPr>
                <a:defRPr/>
              </a:pPr>
              <a:t>46</a:t>
            </a:fld>
            <a:endParaRPr lang="en-US" dirty="0"/>
          </a:p>
        </p:txBody>
      </p:sp>
      <p:sp>
        <p:nvSpPr>
          <p:cNvPr id="3" name="Title 2">
            <a:extLst>
              <a:ext uri="{FF2B5EF4-FFF2-40B4-BE49-F238E27FC236}">
                <a16:creationId xmlns:a16="http://schemas.microsoft.com/office/drawing/2014/main" xmlns="" id="{BC2EC769-8F69-4A1B-A81D-454CE8702248}"/>
              </a:ext>
            </a:extLst>
          </p:cNvPr>
          <p:cNvSpPr>
            <a:spLocks noGrp="1"/>
          </p:cNvSpPr>
          <p:nvPr>
            <p:ph type="title"/>
          </p:nvPr>
        </p:nvSpPr>
        <p:spPr/>
        <p:txBody>
          <a:bodyPr>
            <a:normAutofit/>
          </a:bodyPr>
          <a:lstStyle/>
          <a:p>
            <a:r>
              <a:rPr lang="en-US" dirty="0"/>
              <a:t>References (1)</a:t>
            </a:r>
          </a:p>
        </p:txBody>
      </p:sp>
    </p:spTree>
    <p:extLst>
      <p:ext uri="{BB962C8B-B14F-4D97-AF65-F5344CB8AC3E}">
        <p14:creationId xmlns:p14="http://schemas.microsoft.com/office/powerpoint/2010/main" val="994107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4A41446B-E9A1-4129-A080-E10C1E7018C9}"/>
              </a:ext>
            </a:extLst>
          </p:cNvPr>
          <p:cNvSpPr>
            <a:spLocks noGrp="1"/>
          </p:cNvSpPr>
          <p:nvPr>
            <p:ph idx="1"/>
          </p:nvPr>
        </p:nvSpPr>
        <p:spPr/>
        <p:txBody>
          <a:bodyPr>
            <a:noAutofit/>
          </a:bodyPr>
          <a:lstStyle/>
          <a:p>
            <a:pPr>
              <a:buClr>
                <a:schemeClr val="tx2"/>
              </a:buClr>
            </a:pPr>
            <a:r>
              <a:rPr lang="en-US" sz="1200" dirty="0" err="1"/>
              <a:t>Notman</a:t>
            </a:r>
            <a:r>
              <a:rPr lang="en-US" sz="1200" dirty="0"/>
              <a:t>, Evan. 2018.  “Approaches to Sustainable Landscapes Programming.” </a:t>
            </a:r>
            <a:r>
              <a:rPr lang="en-US" sz="1200" dirty="0" err="1"/>
              <a:t>Powerpoint</a:t>
            </a:r>
            <a:r>
              <a:rPr lang="en-US" sz="1200" dirty="0"/>
              <a:t> for the USAID Advanced Sustainable Landscapes Training. Washington, DC: USAID.</a:t>
            </a:r>
          </a:p>
          <a:p>
            <a:pPr>
              <a:buClr>
                <a:schemeClr val="tx2"/>
              </a:buClr>
            </a:pPr>
            <a:r>
              <a:rPr lang="en-US" sz="1200" dirty="0" err="1"/>
              <a:t>Ogonowski</a:t>
            </a:r>
            <a:r>
              <a:rPr lang="en-US" sz="1200" dirty="0"/>
              <a:t>, Matthew and Gordon Smith. 2014. “Integrating Economic and Policy Analysis in Sustainable Landscapes for Low Emission Development.” </a:t>
            </a:r>
            <a:r>
              <a:rPr lang="en-US" sz="1200" dirty="0" err="1"/>
              <a:t>Powerpoint</a:t>
            </a:r>
            <a:r>
              <a:rPr lang="en-US" sz="1200" dirty="0"/>
              <a:t> for Training on Economic Analysis and Planning of Climate Change Mitigation in Mozambique. Washington, DC:  Crown Agents-USA and USAID.</a:t>
            </a:r>
          </a:p>
          <a:p>
            <a:pPr>
              <a:buClr>
                <a:schemeClr val="tx2"/>
              </a:buClr>
            </a:pPr>
            <a:r>
              <a:rPr lang="en-US" sz="1200" dirty="0"/>
              <a:t>Parra, Angel et al. 2014. REDD+ Measurement, Report, and Verification (MRV) Manual Version 2.0. Burlington, VT:  Tetra Tech, Prepared for USAID.</a:t>
            </a:r>
          </a:p>
          <a:p>
            <a:pPr>
              <a:buClr>
                <a:schemeClr val="tx2"/>
              </a:buClr>
            </a:pPr>
            <a:r>
              <a:rPr lang="en-US" sz="1200" dirty="0"/>
              <a:t>Smith, Gordon; David Cooley; and Eric Hyman. 2018. </a:t>
            </a:r>
            <a:r>
              <a:rPr lang="en-US" sz="1200" i="1" dirty="0"/>
              <a:t>The Impacts of Rural Road Development on Forests, Greenhouse Gas Emissions, and Economic Growth in Developing Countries</a:t>
            </a:r>
            <a:r>
              <a:rPr lang="en-US" sz="1200" dirty="0"/>
              <a:t>. Washington, DC:  Crown Agents USA, and </a:t>
            </a:r>
            <a:r>
              <a:rPr lang="en-US" sz="1200" dirty="0" err="1"/>
              <a:t>Abt</a:t>
            </a:r>
            <a:r>
              <a:rPr lang="en-US" sz="1200" dirty="0"/>
              <a:t> Associates.</a:t>
            </a:r>
          </a:p>
          <a:p>
            <a:pPr>
              <a:buClr>
                <a:schemeClr val="tx2"/>
              </a:buClr>
            </a:pPr>
            <a:r>
              <a:rPr lang="en-US" sz="1200" dirty="0"/>
              <a:t>Smith, Gordon; Eric Hyman; Michelle Manion; Jason Vogel; and David Cooley. 2018.  </a:t>
            </a:r>
            <a:r>
              <a:rPr lang="en-US" sz="1200" i="1" dirty="0"/>
              <a:t>Greenhouse Gas and Other Environmental and Economic Impacts of Hydropower in the Tropics:  A Literature Review.</a:t>
            </a:r>
            <a:r>
              <a:rPr lang="en-US" sz="1200" dirty="0"/>
              <a:t>  Washington, DC:  Crown Agents-USA and </a:t>
            </a:r>
            <a:r>
              <a:rPr lang="en-US" sz="1200" dirty="0" err="1"/>
              <a:t>Abt</a:t>
            </a:r>
            <a:r>
              <a:rPr lang="en-US" sz="1200" dirty="0"/>
              <a:t> Associates.</a:t>
            </a:r>
          </a:p>
          <a:p>
            <a:pPr>
              <a:buClr>
                <a:schemeClr val="tx2"/>
              </a:buClr>
            </a:pPr>
            <a:r>
              <a:rPr lang="en-US" sz="1200" dirty="0"/>
              <a:t>Smith, P. et al. 2014. “Agriculture, Forestry, and Other Land Use.” in </a:t>
            </a:r>
            <a:r>
              <a:rPr lang="en-US" sz="1200" dirty="0" err="1"/>
              <a:t>Edenhofer</a:t>
            </a:r>
            <a:r>
              <a:rPr lang="en-US" sz="1200" dirty="0"/>
              <a:t>, O. et al</a:t>
            </a:r>
            <a:r>
              <a:rPr lang="en-US" sz="1200" i="1" dirty="0"/>
              <a:t>. (eds.) Mitigation of Climate Change, Contribution of Working Group III to the Fifth Assessment Report of the Intergovernmental Panel on Climate Change</a:t>
            </a:r>
            <a:r>
              <a:rPr lang="en-US" sz="1200" dirty="0"/>
              <a:t>.  New York:  Cambridge University Press.</a:t>
            </a:r>
          </a:p>
          <a:p>
            <a:pPr>
              <a:buClr>
                <a:schemeClr val="tx2"/>
              </a:buClr>
            </a:pPr>
            <a:endParaRPr lang="en-US" sz="1200" dirty="0"/>
          </a:p>
          <a:p>
            <a:pPr>
              <a:buClr>
                <a:schemeClr val="tx2"/>
              </a:buClr>
            </a:pPr>
            <a:endParaRPr lang="en-US" sz="1200" dirty="0"/>
          </a:p>
          <a:p>
            <a:pPr>
              <a:buClr>
                <a:schemeClr val="tx2"/>
              </a:buClr>
            </a:pPr>
            <a:endParaRPr lang="en-US" sz="1200" dirty="0"/>
          </a:p>
          <a:p>
            <a:pPr marL="0" indent="0">
              <a:buClr>
                <a:schemeClr val="tx2"/>
              </a:buClr>
              <a:buNone/>
            </a:pPr>
            <a:r>
              <a:rPr lang="en-US" sz="1200" dirty="0"/>
              <a:t/>
            </a:r>
            <a:br>
              <a:rPr lang="en-US" sz="1200" dirty="0"/>
            </a:br>
            <a:r>
              <a:rPr lang="en-US" sz="1200" dirty="0"/>
              <a:t/>
            </a:r>
            <a:br>
              <a:rPr lang="en-US" sz="1200" dirty="0"/>
            </a:br>
            <a:endParaRPr lang="en-US" sz="1200" dirty="0"/>
          </a:p>
          <a:p>
            <a:pPr>
              <a:buClr>
                <a:schemeClr val="tx2"/>
              </a:buClr>
            </a:pPr>
            <a:endParaRPr lang="en-US" sz="1200" dirty="0"/>
          </a:p>
        </p:txBody>
      </p:sp>
      <p:sp>
        <p:nvSpPr>
          <p:cNvPr id="4" name="Slide Number Placeholder 3">
            <a:extLst>
              <a:ext uri="{FF2B5EF4-FFF2-40B4-BE49-F238E27FC236}">
                <a16:creationId xmlns:a16="http://schemas.microsoft.com/office/drawing/2014/main" xmlns="" id="{09C81A13-E2DC-401D-BABB-53AEA884F46B}"/>
              </a:ext>
            </a:extLst>
          </p:cNvPr>
          <p:cNvSpPr>
            <a:spLocks noGrp="1"/>
          </p:cNvSpPr>
          <p:nvPr>
            <p:ph type="sldNum" sz="quarter" idx="4"/>
          </p:nvPr>
        </p:nvSpPr>
        <p:spPr/>
        <p:txBody>
          <a:bodyPr/>
          <a:lstStyle/>
          <a:p>
            <a:pPr>
              <a:defRPr/>
            </a:pPr>
            <a:fld id="{070D57B3-A18F-461C-A39D-846CC2834F0D}" type="slidenum">
              <a:rPr lang="en-US" smtClean="0"/>
              <a:pPr>
                <a:defRPr/>
              </a:pPr>
              <a:t>47</a:t>
            </a:fld>
            <a:endParaRPr lang="en-US" dirty="0"/>
          </a:p>
        </p:txBody>
      </p:sp>
      <p:sp>
        <p:nvSpPr>
          <p:cNvPr id="3" name="Title 2">
            <a:extLst>
              <a:ext uri="{FF2B5EF4-FFF2-40B4-BE49-F238E27FC236}">
                <a16:creationId xmlns:a16="http://schemas.microsoft.com/office/drawing/2014/main" xmlns="" id="{AB13E9A5-22AE-4F92-8025-6586247C860B}"/>
              </a:ext>
            </a:extLst>
          </p:cNvPr>
          <p:cNvSpPr>
            <a:spLocks noGrp="1"/>
          </p:cNvSpPr>
          <p:nvPr>
            <p:ph type="title"/>
          </p:nvPr>
        </p:nvSpPr>
        <p:spPr/>
        <p:txBody>
          <a:bodyPr>
            <a:normAutofit/>
          </a:bodyPr>
          <a:lstStyle/>
          <a:p>
            <a:r>
              <a:rPr lang="en-US" cap="none" dirty="0"/>
              <a:t>References</a:t>
            </a:r>
            <a:r>
              <a:rPr lang="en-US" dirty="0"/>
              <a:t> (2)</a:t>
            </a:r>
          </a:p>
        </p:txBody>
      </p:sp>
    </p:spTree>
    <p:extLst>
      <p:ext uri="{BB962C8B-B14F-4D97-AF65-F5344CB8AC3E}">
        <p14:creationId xmlns:p14="http://schemas.microsoft.com/office/powerpoint/2010/main" val="29650449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Clr>
                <a:schemeClr val="tx2"/>
              </a:buClr>
            </a:pPr>
            <a:r>
              <a:rPr lang="en-US" sz="1200" dirty="0" err="1"/>
              <a:t>Stratos</a:t>
            </a:r>
            <a:r>
              <a:rPr lang="en-US" sz="1200" dirty="0"/>
              <a:t>, Kathryn and </a:t>
            </a:r>
            <a:r>
              <a:rPr lang="en-US" sz="1200" dirty="0" err="1"/>
              <a:t>Lexine</a:t>
            </a:r>
            <a:r>
              <a:rPr lang="en-US" sz="1200" dirty="0"/>
              <a:t> Hansen. 2018. “Sustainable Landscapes:  Updating Our Vision.” </a:t>
            </a:r>
            <a:r>
              <a:rPr lang="en-US" sz="1200" dirty="0" err="1"/>
              <a:t>Powerpoint</a:t>
            </a:r>
            <a:r>
              <a:rPr lang="en-US" sz="1200" dirty="0"/>
              <a:t> for the Advanced Sustainable Landscapes Training. Washington, DC: USAID.</a:t>
            </a:r>
          </a:p>
          <a:p>
            <a:pPr>
              <a:buClr>
                <a:schemeClr val="tx2"/>
              </a:buClr>
            </a:pPr>
            <a:r>
              <a:rPr lang="en-US" sz="1200" dirty="0" err="1"/>
              <a:t>Tembo</a:t>
            </a:r>
            <a:r>
              <a:rPr lang="en-US" sz="1200" dirty="0"/>
              <a:t>, Catherine. 2018. “Zambia’s SL REDD+ Community Forestry Program.”  Lusaka:  USAID/Zambia </a:t>
            </a:r>
            <a:r>
              <a:rPr lang="en-US" sz="1200" dirty="0" err="1"/>
              <a:t>powerpoint</a:t>
            </a:r>
            <a:r>
              <a:rPr lang="en-US" sz="1200" dirty="0"/>
              <a:t> for the USAID Advanced Sustainable Landscapes Training.</a:t>
            </a:r>
          </a:p>
          <a:p>
            <a:pPr>
              <a:buClr>
                <a:schemeClr val="tx2"/>
              </a:buClr>
            </a:pPr>
            <a:r>
              <a:rPr lang="en-US" sz="1200" dirty="0" err="1"/>
              <a:t>Tubiello</a:t>
            </a:r>
            <a:r>
              <a:rPr lang="en-US" sz="1200" dirty="0"/>
              <a:t>, Francis.  2014. “Agriculture Forest and Other Land Use – AFOLU. Rome: Food and Agriculture Organization of the United Nations.  Working Group III contribution to the IPCC Fifth Assessment Report.” </a:t>
            </a:r>
            <a:r>
              <a:rPr lang="en-US" sz="1200" dirty="0">
                <a:hlinkClick r:id="rId2"/>
              </a:rPr>
              <a:t>https://www.ipcc.ch/pdf/unfccc/sbsta40/AR5WGIII_Tubiello_140606.pdf</a:t>
            </a:r>
            <a:endParaRPr lang="en-US" sz="1200" dirty="0"/>
          </a:p>
          <a:p>
            <a:pPr>
              <a:buClr>
                <a:schemeClr val="tx2"/>
              </a:buClr>
            </a:pPr>
            <a:endParaRPr lang="en-US" sz="1200" dirty="0"/>
          </a:p>
        </p:txBody>
      </p:sp>
      <p:sp>
        <p:nvSpPr>
          <p:cNvPr id="4" name="Slide Number Placeholder 3"/>
          <p:cNvSpPr>
            <a:spLocks noGrp="1"/>
          </p:cNvSpPr>
          <p:nvPr>
            <p:ph type="sldNum" sz="quarter" idx="4"/>
          </p:nvPr>
        </p:nvSpPr>
        <p:spPr/>
        <p:txBody>
          <a:bodyPr/>
          <a:lstStyle/>
          <a:p>
            <a:pPr>
              <a:defRPr/>
            </a:pPr>
            <a:fld id="{070D57B3-A18F-461C-A39D-846CC2834F0D}" type="slidenum">
              <a:rPr lang="en-US" smtClean="0"/>
              <a:pPr>
                <a:defRPr/>
              </a:pPr>
              <a:t>48</a:t>
            </a:fld>
            <a:endParaRPr lang="en-US" dirty="0"/>
          </a:p>
        </p:txBody>
      </p:sp>
      <p:sp>
        <p:nvSpPr>
          <p:cNvPr id="3" name="Title 2"/>
          <p:cNvSpPr>
            <a:spLocks noGrp="1"/>
          </p:cNvSpPr>
          <p:nvPr>
            <p:ph type="title"/>
          </p:nvPr>
        </p:nvSpPr>
        <p:spPr/>
        <p:txBody>
          <a:bodyPr>
            <a:normAutofit/>
          </a:bodyPr>
          <a:lstStyle/>
          <a:p>
            <a:r>
              <a:rPr lang="en-US" cap="none" dirty="0"/>
              <a:t>References</a:t>
            </a:r>
            <a:r>
              <a:rPr lang="en-US" dirty="0"/>
              <a:t> (3)</a:t>
            </a:r>
          </a:p>
        </p:txBody>
      </p:sp>
    </p:spTree>
    <p:extLst>
      <p:ext uri="{BB962C8B-B14F-4D97-AF65-F5344CB8AC3E}">
        <p14:creationId xmlns:p14="http://schemas.microsoft.com/office/powerpoint/2010/main" val="32218827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E60D31F-CF2B-48F1-98A6-F17764553E9E}"/>
              </a:ext>
            </a:extLst>
          </p:cNvPr>
          <p:cNvSpPr>
            <a:spLocks noGrp="1"/>
          </p:cNvSpPr>
          <p:nvPr>
            <p:ph idx="1"/>
          </p:nvPr>
        </p:nvSpPr>
        <p:spPr/>
        <p:txBody>
          <a:bodyPr>
            <a:normAutofit/>
          </a:bodyPr>
          <a:lstStyle/>
          <a:p>
            <a:pPr marL="172641" indent="-172641">
              <a:buClr>
                <a:schemeClr val="tx2"/>
              </a:buClr>
              <a:buSzPts val="2000"/>
            </a:pPr>
            <a:r>
              <a:rPr lang="en-US" sz="1600" dirty="0" err="1">
                <a:solidFill>
                  <a:srgbClr val="635C5B"/>
                </a:solidFill>
                <a:latin typeface="Cabin"/>
                <a:ea typeface="Cabin"/>
                <a:cs typeface="Cabin"/>
                <a:sym typeface="Cabin"/>
              </a:rPr>
              <a:t>ClimateLinks</a:t>
            </a:r>
            <a:r>
              <a:rPr lang="en-US" sz="1600" dirty="0">
                <a:solidFill>
                  <a:srgbClr val="635C5B"/>
                </a:solidFill>
                <a:latin typeface="Cabin"/>
                <a:ea typeface="Cabin"/>
                <a:cs typeface="Cabin"/>
                <a:sym typeface="Cabin"/>
              </a:rPr>
              <a:t> (</a:t>
            </a:r>
            <a:r>
              <a:rPr lang="en-US" sz="1600" u="sng" dirty="0">
                <a:solidFill>
                  <a:schemeClr val="hlink"/>
                </a:solidFill>
                <a:latin typeface="Cabin"/>
                <a:ea typeface="Cabin"/>
                <a:cs typeface="Cabin"/>
                <a:sym typeface="Cabin"/>
                <a:hlinkClick r:id="rId2"/>
              </a:rPr>
              <a:t>www.ClimateLinks.org</a:t>
            </a:r>
            <a:r>
              <a:rPr lang="en-US" sz="1600" u="sng" dirty="0">
                <a:solidFill>
                  <a:schemeClr val="hlink"/>
                </a:solidFill>
                <a:latin typeface="Cabin"/>
                <a:ea typeface="Cabin"/>
                <a:cs typeface="Cabin"/>
                <a:sym typeface="Cabin"/>
              </a:rPr>
              <a:t>)</a:t>
            </a:r>
            <a:endParaRPr lang="en-US" sz="1600" dirty="0">
              <a:solidFill>
                <a:srgbClr val="635C5B"/>
              </a:solidFill>
              <a:latin typeface="Cabin"/>
              <a:ea typeface="Cabin"/>
              <a:cs typeface="Cabin"/>
              <a:sym typeface="Cabin"/>
            </a:endParaRPr>
          </a:p>
          <a:p>
            <a:pPr marL="172641" indent="-172641">
              <a:spcBef>
                <a:spcPts val="900"/>
              </a:spcBef>
              <a:buClr>
                <a:schemeClr val="tx2"/>
              </a:buClr>
              <a:buSzPts val="2000"/>
            </a:pPr>
            <a:r>
              <a:rPr lang="en-US" sz="1600" dirty="0">
                <a:solidFill>
                  <a:srgbClr val="635C5B"/>
                </a:solidFill>
                <a:latin typeface="Cabin"/>
                <a:ea typeface="Cabin"/>
                <a:cs typeface="Cabin"/>
                <a:sym typeface="Cabin"/>
              </a:rPr>
              <a:t>EC-LEDS.org tools</a:t>
            </a:r>
            <a:endParaRPr lang="en-US" sz="1600" dirty="0"/>
          </a:p>
          <a:p>
            <a:pPr marL="172641" indent="-172641">
              <a:spcBef>
                <a:spcPts val="900"/>
              </a:spcBef>
              <a:buClr>
                <a:schemeClr val="tx2"/>
              </a:buClr>
              <a:buSzPts val="2000"/>
            </a:pPr>
            <a:r>
              <a:rPr lang="en-US" sz="1600" dirty="0">
                <a:solidFill>
                  <a:srgbClr val="635C5B"/>
                </a:solidFill>
                <a:latin typeface="Cabin"/>
                <a:ea typeface="Cabin"/>
                <a:cs typeface="Cabin"/>
                <a:sym typeface="Cabin"/>
              </a:rPr>
              <a:t>AFOLU Carbon Calculator (afolucarbon.org)</a:t>
            </a:r>
          </a:p>
          <a:p>
            <a:pPr marL="172641" indent="-172641">
              <a:spcBef>
                <a:spcPts val="900"/>
              </a:spcBef>
              <a:buClr>
                <a:schemeClr val="tx2"/>
              </a:buClr>
              <a:buSzPts val="2000"/>
            </a:pPr>
            <a:r>
              <a:rPr lang="en-US" sz="1600" dirty="0">
                <a:solidFill>
                  <a:srgbClr val="635C5B"/>
                </a:solidFill>
                <a:latin typeface="Cabin"/>
                <a:ea typeface="Cabin"/>
                <a:cs typeface="Cabin"/>
                <a:sym typeface="Cabin"/>
              </a:rPr>
              <a:t>GHG Inventory Templates for ALU</a:t>
            </a:r>
            <a:endParaRPr lang="en-US" sz="1600" dirty="0"/>
          </a:p>
          <a:p>
            <a:pPr marL="172641" indent="-172641">
              <a:spcBef>
                <a:spcPts val="900"/>
              </a:spcBef>
              <a:buClr>
                <a:schemeClr val="tx2"/>
              </a:buClr>
              <a:buSzPts val="2000"/>
            </a:pPr>
            <a:r>
              <a:rPr lang="en-US" sz="1600" dirty="0">
                <a:solidFill>
                  <a:srgbClr val="635C5B"/>
                </a:solidFill>
                <a:latin typeface="Cabin"/>
                <a:ea typeface="Cabin"/>
                <a:cs typeface="Cabin"/>
                <a:sym typeface="Cabin"/>
              </a:rPr>
              <a:t>Global Forest Watch (globalforestwatch.org)</a:t>
            </a:r>
          </a:p>
          <a:p>
            <a:pPr>
              <a:buClr>
                <a:schemeClr val="tx2"/>
              </a:buClr>
            </a:pPr>
            <a:endParaRPr lang="en-US" sz="1600" dirty="0"/>
          </a:p>
        </p:txBody>
      </p:sp>
      <p:sp>
        <p:nvSpPr>
          <p:cNvPr id="4" name="Slide Number Placeholder 3">
            <a:extLst>
              <a:ext uri="{FF2B5EF4-FFF2-40B4-BE49-F238E27FC236}">
                <a16:creationId xmlns:a16="http://schemas.microsoft.com/office/drawing/2014/main" xmlns="" id="{046BE3C6-1255-4E49-AFF0-D3636A8F7EEA}"/>
              </a:ext>
            </a:extLst>
          </p:cNvPr>
          <p:cNvSpPr>
            <a:spLocks noGrp="1"/>
          </p:cNvSpPr>
          <p:nvPr>
            <p:ph type="sldNum" sz="quarter" idx="4"/>
          </p:nvPr>
        </p:nvSpPr>
        <p:spPr/>
        <p:txBody>
          <a:bodyPr/>
          <a:lstStyle/>
          <a:p>
            <a:pPr>
              <a:defRPr/>
            </a:pPr>
            <a:fld id="{070D57B3-A18F-461C-A39D-846CC2834F0D}" type="slidenum">
              <a:rPr lang="en-US" smtClean="0"/>
              <a:pPr>
                <a:defRPr/>
              </a:pPr>
              <a:t>49</a:t>
            </a:fld>
            <a:endParaRPr lang="en-US" dirty="0"/>
          </a:p>
        </p:txBody>
      </p:sp>
      <p:sp>
        <p:nvSpPr>
          <p:cNvPr id="3" name="Title 2">
            <a:extLst>
              <a:ext uri="{FF2B5EF4-FFF2-40B4-BE49-F238E27FC236}">
                <a16:creationId xmlns:a16="http://schemas.microsoft.com/office/drawing/2014/main" xmlns="" id="{F439E680-B98D-4D5A-ADF4-76249B988368}"/>
              </a:ext>
            </a:extLst>
          </p:cNvPr>
          <p:cNvSpPr>
            <a:spLocks noGrp="1"/>
          </p:cNvSpPr>
          <p:nvPr>
            <p:ph type="title"/>
          </p:nvPr>
        </p:nvSpPr>
        <p:spPr/>
        <p:txBody>
          <a:bodyPr>
            <a:normAutofit/>
          </a:bodyPr>
          <a:lstStyle/>
          <a:p>
            <a:r>
              <a:rPr lang="en-US" cap="none" dirty="0"/>
              <a:t>Other Web Resources</a:t>
            </a:r>
          </a:p>
        </p:txBody>
      </p:sp>
    </p:spTree>
    <p:extLst>
      <p:ext uri="{BB962C8B-B14F-4D97-AF65-F5344CB8AC3E}">
        <p14:creationId xmlns:p14="http://schemas.microsoft.com/office/powerpoint/2010/main" val="2967173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14350"/>
            <a:ext cx="8991600" cy="4629150"/>
          </a:xfrm>
        </p:spPr>
        <p:txBody>
          <a:bodyPr>
            <a:noAutofit/>
          </a:bodyPr>
          <a:lstStyle/>
          <a:p>
            <a:pPr marL="257175" lvl="1" indent="-228600">
              <a:lnSpc>
                <a:spcPct val="90000"/>
              </a:lnSpc>
              <a:buClr>
                <a:schemeClr val="tx2"/>
              </a:buClr>
              <a:buFontTx/>
              <a:buChar char="•"/>
            </a:pPr>
            <a:r>
              <a:rPr lang="en-US" sz="1800" b="1" dirty="0"/>
              <a:t>Project-based: </a:t>
            </a:r>
            <a:r>
              <a:rPr lang="en-US" sz="1800" dirty="0"/>
              <a:t>Initially, many organizations promoted REDD+ projects for one forest, concession, or protected area </a:t>
            </a:r>
          </a:p>
          <a:p>
            <a:pPr marL="557213" lvl="2" indent="-228600">
              <a:lnSpc>
                <a:spcPct val="90000"/>
              </a:lnSpc>
              <a:spcBef>
                <a:spcPts val="0"/>
              </a:spcBef>
              <a:spcAft>
                <a:spcPts val="1200"/>
              </a:spcAft>
              <a:buClr>
                <a:schemeClr val="bg2"/>
              </a:buClr>
              <a:buFontTx/>
              <a:buChar char="•"/>
            </a:pPr>
            <a:r>
              <a:rPr lang="en-US" sz="1600" dirty="0"/>
              <a:t>Emission reductions or removals vetted by external organization and traded on international voluntary markets</a:t>
            </a:r>
          </a:p>
          <a:p>
            <a:pPr marL="900113" lvl="3" indent="-228600">
              <a:lnSpc>
                <a:spcPct val="90000"/>
              </a:lnSpc>
              <a:spcBef>
                <a:spcPts val="0"/>
              </a:spcBef>
              <a:spcAft>
                <a:spcPts val="1200"/>
              </a:spcAft>
              <a:buClr>
                <a:schemeClr val="tx2"/>
              </a:buClr>
              <a:buFontTx/>
              <a:buChar char="•"/>
            </a:pPr>
            <a:r>
              <a:rPr lang="en-US" dirty="0"/>
              <a:t>Climate, Community, &amp; Biodiversity Alliance:  </a:t>
            </a:r>
            <a:r>
              <a:rPr lang="en-US" u="sng" dirty="0">
                <a:latin typeface="Times"/>
              </a:rPr>
              <a:t>www.climate-standards.org/</a:t>
            </a:r>
          </a:p>
          <a:p>
            <a:pPr marL="900113" lvl="3" indent="-228600">
              <a:lnSpc>
                <a:spcPct val="90000"/>
              </a:lnSpc>
              <a:spcBef>
                <a:spcPts val="0"/>
              </a:spcBef>
              <a:spcAft>
                <a:spcPts val="1200"/>
              </a:spcAft>
              <a:buClr>
                <a:schemeClr val="tx2"/>
              </a:buClr>
              <a:buFontTx/>
              <a:buChar char="•"/>
            </a:pPr>
            <a:r>
              <a:rPr lang="en-US" dirty="0" err="1"/>
              <a:t>Verra</a:t>
            </a:r>
            <a:r>
              <a:rPr lang="en-US" dirty="0"/>
              <a:t> (previously, Verified Carbon Standard):  </a:t>
            </a:r>
            <a:r>
              <a:rPr lang="en-US" dirty="0">
                <a:latin typeface="Times"/>
                <a:hlinkClick r:id="rId3"/>
              </a:rPr>
              <a:t>https://verra.org/</a:t>
            </a:r>
          </a:p>
          <a:p>
            <a:pPr marL="668338" lvl="2" indent="-228600">
              <a:lnSpc>
                <a:spcPct val="90000"/>
              </a:lnSpc>
              <a:spcBef>
                <a:spcPts val="0"/>
              </a:spcBef>
              <a:spcAft>
                <a:spcPts val="1200"/>
              </a:spcAft>
              <a:buClr>
                <a:schemeClr val="tx2"/>
              </a:buClr>
              <a:buFontTx/>
              <a:buChar char="•"/>
            </a:pPr>
            <a:r>
              <a:rPr lang="en-US" dirty="0"/>
              <a:t>USAID previously supported project-based REDD+ as pilots for national and jurisdictional level with linkages to national policy</a:t>
            </a:r>
          </a:p>
          <a:p>
            <a:pPr marL="668338" lvl="2" indent="-228600">
              <a:lnSpc>
                <a:spcPct val="90000"/>
              </a:lnSpc>
              <a:spcBef>
                <a:spcPts val="0"/>
              </a:spcBef>
              <a:spcAft>
                <a:spcPts val="1200"/>
              </a:spcAft>
              <a:buClr>
                <a:schemeClr val="tx2"/>
              </a:buClr>
              <a:buFontTx/>
              <a:buChar char="•"/>
            </a:pPr>
            <a:r>
              <a:rPr lang="en-US" dirty="0"/>
              <a:t>Movement away from project-based to jurisdictional or nested REDD+ standard</a:t>
            </a:r>
          </a:p>
          <a:p>
            <a:pPr marL="557213" lvl="2" indent="-228600">
              <a:lnSpc>
                <a:spcPct val="90000"/>
              </a:lnSpc>
              <a:spcBef>
                <a:spcPts val="0"/>
              </a:spcBef>
              <a:spcAft>
                <a:spcPts val="1200"/>
              </a:spcAft>
              <a:buClr>
                <a:schemeClr val="bg2"/>
              </a:buClr>
              <a:buFontTx/>
              <a:buChar char="•"/>
            </a:pPr>
            <a:endParaRPr lang="en-US" sz="1600" dirty="0"/>
          </a:p>
        </p:txBody>
      </p:sp>
      <p:sp>
        <p:nvSpPr>
          <p:cNvPr id="4" name="Slide Number Placeholder 3"/>
          <p:cNvSpPr>
            <a:spLocks noGrp="1"/>
          </p:cNvSpPr>
          <p:nvPr>
            <p:ph type="sldNum" sz="quarter" idx="4"/>
          </p:nvPr>
        </p:nvSpPr>
        <p:spPr/>
        <p:txBody>
          <a:bodyPr/>
          <a:lstStyle/>
          <a:p>
            <a:pPr>
              <a:defRPr/>
            </a:pPr>
            <a:fld id="{070D57B3-A18F-461C-A39D-846CC2834F0D}" type="slidenum">
              <a:rPr lang="en-US" smtClean="0"/>
              <a:pPr>
                <a:defRPr/>
              </a:pPr>
              <a:t>5</a:t>
            </a:fld>
            <a:endParaRPr lang="en-US" dirty="0"/>
          </a:p>
        </p:txBody>
      </p:sp>
      <p:sp>
        <p:nvSpPr>
          <p:cNvPr id="3" name="Title 2"/>
          <p:cNvSpPr>
            <a:spLocks noGrp="1"/>
          </p:cNvSpPr>
          <p:nvPr>
            <p:ph type="title"/>
          </p:nvPr>
        </p:nvSpPr>
        <p:spPr>
          <a:xfrm>
            <a:off x="686104" y="209550"/>
            <a:ext cx="7772400" cy="304800"/>
          </a:xfrm>
        </p:spPr>
        <p:txBody>
          <a:bodyPr>
            <a:normAutofit fontScale="90000"/>
          </a:bodyPr>
          <a:lstStyle/>
          <a:p>
            <a:r>
              <a:rPr lang="en-US" cap="none" dirty="0"/>
              <a:t>Project-Based </a:t>
            </a:r>
            <a:r>
              <a:rPr lang="en-US" dirty="0"/>
              <a:t>REDD+</a:t>
            </a:r>
          </a:p>
        </p:txBody>
      </p:sp>
    </p:spTree>
    <p:extLst>
      <p:ext uri="{BB962C8B-B14F-4D97-AF65-F5344CB8AC3E}">
        <p14:creationId xmlns:p14="http://schemas.microsoft.com/office/powerpoint/2010/main" val="34343173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pPr>
              <a:defRPr/>
            </a:pPr>
            <a:fld id="{070D57B3-A18F-461C-A39D-846CC2834F0D}" type="slidenum">
              <a:rPr lang="en-US" smtClean="0"/>
              <a:pPr>
                <a:defRPr/>
              </a:pPr>
              <a:t>50</a:t>
            </a:fld>
            <a:endParaRPr lang="en-US" dirty="0"/>
          </a:p>
        </p:txBody>
      </p:sp>
      <p:sp>
        <p:nvSpPr>
          <p:cNvPr id="3" name="Title 2"/>
          <p:cNvSpPr>
            <a:spLocks noGrp="1"/>
          </p:cNvSpPr>
          <p:nvPr>
            <p:ph type="title"/>
          </p:nvPr>
        </p:nvSpPr>
        <p:spPr/>
        <p:txBody>
          <a:bodyPr>
            <a:normAutofit/>
          </a:bodyPr>
          <a:lstStyle/>
          <a:p>
            <a:r>
              <a:rPr lang="en-US" cap="none" dirty="0"/>
              <a:t>ANNEX SLIDES</a:t>
            </a:r>
          </a:p>
        </p:txBody>
      </p:sp>
    </p:spTree>
    <p:extLst>
      <p:ext uri="{BB962C8B-B14F-4D97-AF65-F5344CB8AC3E}">
        <p14:creationId xmlns:p14="http://schemas.microsoft.com/office/powerpoint/2010/main" val="31812653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buClr>
                <a:schemeClr val="tx2"/>
              </a:buClr>
              <a:buFont typeface="Arial" panose="020B0604020202020204" pitchFamily="34" charset="0"/>
              <a:buChar char="•"/>
            </a:pPr>
            <a:r>
              <a:rPr lang="en-US" b="1" dirty="0"/>
              <a:t>Deforestation:  </a:t>
            </a:r>
            <a:r>
              <a:rPr lang="en-US" dirty="0"/>
              <a:t>long-term conversion of forests to non-forest land uses </a:t>
            </a:r>
          </a:p>
          <a:p>
            <a:pPr>
              <a:buClr>
                <a:schemeClr val="tx2"/>
              </a:buClr>
              <a:buFont typeface="Arial" panose="020B0604020202020204" pitchFamily="34" charset="0"/>
              <a:buChar char="•"/>
            </a:pPr>
            <a:r>
              <a:rPr lang="en-US" b="1" dirty="0"/>
              <a:t>Forest degradation: </a:t>
            </a:r>
            <a:r>
              <a:rPr lang="en-US" dirty="0"/>
              <a:t>reductions in the tree biomass on previously forested land that has not been converted to long-term non-forest uses</a:t>
            </a:r>
          </a:p>
          <a:p>
            <a:pPr>
              <a:buClr>
                <a:schemeClr val="tx2"/>
              </a:buClr>
              <a:buFont typeface="Arial" panose="020B0604020202020204" pitchFamily="34" charset="0"/>
              <a:buChar char="•"/>
            </a:pPr>
            <a:r>
              <a:rPr lang="en-US" b="1" dirty="0"/>
              <a:t>Greenhouse gases (GHGs): </a:t>
            </a:r>
            <a:r>
              <a:rPr lang="en-US" dirty="0"/>
              <a:t>gases that contribute to global warming by absorbing and re-radiating heat in the atmosphere back to Earth</a:t>
            </a:r>
          </a:p>
          <a:p>
            <a:pPr>
              <a:buClr>
                <a:schemeClr val="tx2"/>
              </a:buClr>
              <a:buFont typeface="Arial" panose="020B0604020202020204" pitchFamily="34" charset="0"/>
              <a:buChar char="•"/>
            </a:pPr>
            <a:r>
              <a:rPr lang="en-US" dirty="0"/>
              <a:t>Agriculture, forestry, and other land uses (AFOLU):  20-24% of </a:t>
            </a:r>
            <a:r>
              <a:rPr lang="en-US" b="1" dirty="0"/>
              <a:t>anthropogenic</a:t>
            </a:r>
            <a:r>
              <a:rPr lang="en-US" dirty="0"/>
              <a:t> (human-induced) GHG emissions</a:t>
            </a:r>
          </a:p>
          <a:p>
            <a:pPr lvl="1">
              <a:buClr>
                <a:schemeClr val="bg2"/>
              </a:buClr>
              <a:buFont typeface="Arial" panose="020B0604020202020204" pitchFamily="34" charset="0"/>
              <a:buChar char="•"/>
            </a:pPr>
            <a:r>
              <a:rPr lang="en-US" dirty="0"/>
              <a:t>Deforestation and forest degradation alone – 17% of carbon emissions</a:t>
            </a:r>
          </a:p>
          <a:p>
            <a:pPr>
              <a:buClr>
                <a:schemeClr val="tx2"/>
              </a:buClr>
              <a:buFont typeface="Arial" panose="020B0604020202020204" pitchFamily="34" charset="0"/>
              <a:buChar char="•"/>
            </a:pPr>
            <a:endParaRPr lang="en-US" dirty="0"/>
          </a:p>
          <a:p>
            <a:pPr>
              <a:buClr>
                <a:schemeClr val="tx2"/>
              </a:buClr>
              <a:buFont typeface="Arial" panose="020B0604020202020204" pitchFamily="34" charset="0"/>
              <a:buChar char="•"/>
            </a:pPr>
            <a:endParaRPr lang="en-US" dirty="0"/>
          </a:p>
        </p:txBody>
      </p:sp>
      <p:sp>
        <p:nvSpPr>
          <p:cNvPr id="5" name="Slide Number Placeholder 4"/>
          <p:cNvSpPr>
            <a:spLocks noGrp="1"/>
          </p:cNvSpPr>
          <p:nvPr>
            <p:ph type="sldNum" sz="quarter" idx="4"/>
          </p:nvPr>
        </p:nvSpPr>
        <p:spPr>
          <a:prstGeom prst="rect">
            <a:avLst/>
          </a:prstGeom>
        </p:spPr>
        <p:txBody>
          <a:bodyPr/>
          <a:lstStyle/>
          <a:p>
            <a:fld id="{570F4EB8-5D5E-4253-9E09-ED1A6AE41057}" type="slidenum">
              <a:rPr lang="en-US" smtClean="0">
                <a:solidFill>
                  <a:srgbClr val="002060"/>
                </a:solidFill>
              </a:rPr>
              <a:pPr/>
              <a:t>51</a:t>
            </a:fld>
            <a:endParaRPr lang="en-US" dirty="0">
              <a:solidFill>
                <a:srgbClr val="002060"/>
              </a:solidFill>
            </a:endParaRPr>
          </a:p>
        </p:txBody>
      </p:sp>
      <p:sp>
        <p:nvSpPr>
          <p:cNvPr id="2" name="Title 1"/>
          <p:cNvSpPr>
            <a:spLocks noGrp="1"/>
          </p:cNvSpPr>
          <p:nvPr>
            <p:ph type="title"/>
          </p:nvPr>
        </p:nvSpPr>
        <p:spPr/>
        <p:txBody>
          <a:bodyPr>
            <a:normAutofit/>
          </a:bodyPr>
          <a:lstStyle/>
          <a:p>
            <a:r>
              <a:rPr lang="en-US" dirty="0"/>
              <a:t>Deforestation and Forest Degradation</a:t>
            </a:r>
          </a:p>
        </p:txBody>
      </p:sp>
    </p:spTree>
    <p:extLst>
      <p:ext uri="{BB962C8B-B14F-4D97-AF65-F5344CB8AC3E}">
        <p14:creationId xmlns:p14="http://schemas.microsoft.com/office/powerpoint/2010/main" val="40428727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13C5647-716B-4404-A246-119EACA97F3C}"/>
              </a:ext>
            </a:extLst>
          </p:cNvPr>
          <p:cNvSpPr>
            <a:spLocks noGrp="1"/>
          </p:cNvSpPr>
          <p:nvPr>
            <p:ph idx="1"/>
          </p:nvPr>
        </p:nvSpPr>
        <p:spPr>
          <a:xfrm>
            <a:off x="686104" y="1175182"/>
            <a:ext cx="7772400" cy="3429000"/>
          </a:xfrm>
        </p:spPr>
        <p:txBody>
          <a:bodyPr>
            <a:noAutofit/>
          </a:bodyPr>
          <a:lstStyle/>
          <a:p>
            <a:pPr>
              <a:lnSpc>
                <a:spcPct val="90000"/>
              </a:lnSpc>
              <a:spcAft>
                <a:spcPts val="600"/>
              </a:spcAft>
              <a:buClr>
                <a:schemeClr val="tx2"/>
              </a:buClr>
              <a:buFont typeface="Arial" panose="020B0604020202020204" pitchFamily="34" charset="0"/>
              <a:buChar char="•"/>
            </a:pPr>
            <a:r>
              <a:rPr lang="en-US" sz="1400" dirty="0"/>
              <a:t>GHGs vary in global warming effect and persistence in atmosphere</a:t>
            </a:r>
          </a:p>
          <a:p>
            <a:pPr lvl="1">
              <a:lnSpc>
                <a:spcPct val="90000"/>
              </a:lnSpc>
              <a:spcAft>
                <a:spcPts val="600"/>
              </a:spcAft>
              <a:buClr>
                <a:schemeClr val="bg2"/>
              </a:buClr>
              <a:buFont typeface="Arial" panose="020B0604020202020204" pitchFamily="34" charset="0"/>
              <a:buChar char="•"/>
            </a:pPr>
            <a:r>
              <a:rPr lang="en-US" sz="1400" b="1" dirty="0"/>
              <a:t>Carbon dioxide </a:t>
            </a:r>
            <a:r>
              <a:rPr lang="en-US" sz="1400" dirty="0"/>
              <a:t>(CO</a:t>
            </a:r>
            <a:r>
              <a:rPr lang="en-US" sz="1400" baseline="-25000" dirty="0"/>
              <a:t>2</a:t>
            </a:r>
            <a:r>
              <a:rPr lang="en-US" sz="1400" dirty="0"/>
              <a:t>)</a:t>
            </a:r>
            <a:r>
              <a:rPr lang="en-US" sz="1400" baseline="-25000" dirty="0"/>
              <a:t>  </a:t>
            </a:r>
          </a:p>
          <a:p>
            <a:pPr lvl="2">
              <a:lnSpc>
                <a:spcPct val="90000"/>
              </a:lnSpc>
              <a:spcAft>
                <a:spcPts val="600"/>
              </a:spcAft>
              <a:buClr>
                <a:schemeClr val="tx2"/>
              </a:buClr>
              <a:buFont typeface="Arial" panose="020B0604020202020204" pitchFamily="34" charset="0"/>
              <a:buChar char="•"/>
            </a:pPr>
            <a:r>
              <a:rPr lang="en-US" sz="1400" dirty="0"/>
              <a:t>Persists 200-450 years</a:t>
            </a:r>
          </a:p>
          <a:p>
            <a:pPr lvl="2">
              <a:lnSpc>
                <a:spcPct val="90000"/>
              </a:lnSpc>
              <a:spcAft>
                <a:spcPts val="600"/>
              </a:spcAft>
              <a:buClr>
                <a:schemeClr val="tx2"/>
              </a:buClr>
              <a:buFont typeface="Arial" panose="020B0604020202020204" pitchFamily="34" charset="0"/>
              <a:buChar char="•"/>
            </a:pPr>
            <a:r>
              <a:rPr lang="en-US" sz="1400" dirty="0"/>
              <a:t>Global warming potential (GWP) =1 since other GHGs expressed in metric tons of CO</a:t>
            </a:r>
            <a:r>
              <a:rPr lang="en-US" sz="1400" baseline="-25000" dirty="0"/>
              <a:t>2 </a:t>
            </a:r>
            <a:r>
              <a:rPr lang="en-US" sz="1400" dirty="0"/>
              <a:t>equivalent (tCO</a:t>
            </a:r>
            <a:r>
              <a:rPr lang="en-US" sz="1400" baseline="-25000" dirty="0"/>
              <a:t>2e</a:t>
            </a:r>
            <a:r>
              <a:rPr lang="en-US" sz="1400" dirty="0"/>
              <a:t>) over 100 years</a:t>
            </a:r>
          </a:p>
          <a:p>
            <a:pPr lvl="1">
              <a:lnSpc>
                <a:spcPct val="90000"/>
              </a:lnSpc>
              <a:spcAft>
                <a:spcPts val="600"/>
              </a:spcAft>
              <a:buClr>
                <a:schemeClr val="bg2"/>
              </a:buClr>
              <a:buFont typeface="Arial" panose="020B0604020202020204" pitchFamily="34" charset="0"/>
              <a:buChar char="•"/>
            </a:pPr>
            <a:r>
              <a:rPr lang="en-US" sz="1400" b="1" dirty="0"/>
              <a:t>Methane</a:t>
            </a:r>
            <a:r>
              <a:rPr lang="en-US" sz="1400" dirty="0"/>
              <a:t> (CH</a:t>
            </a:r>
            <a:r>
              <a:rPr lang="en-US" sz="1400" baseline="-25000" dirty="0"/>
              <a:t>4</a:t>
            </a:r>
            <a:r>
              <a:rPr lang="en-US" sz="1400" dirty="0"/>
              <a:t>)</a:t>
            </a:r>
          </a:p>
          <a:p>
            <a:pPr lvl="2">
              <a:lnSpc>
                <a:spcPct val="90000"/>
              </a:lnSpc>
              <a:spcAft>
                <a:spcPts val="600"/>
              </a:spcAft>
              <a:buClr>
                <a:schemeClr val="tx2"/>
              </a:buClr>
              <a:buFont typeface="Arial" panose="020B0604020202020204" pitchFamily="34" charset="0"/>
              <a:buChar char="•"/>
            </a:pPr>
            <a:r>
              <a:rPr lang="en-US" sz="1400" dirty="0"/>
              <a:t>Persists 9-15 years</a:t>
            </a:r>
          </a:p>
          <a:p>
            <a:pPr lvl="2">
              <a:lnSpc>
                <a:spcPct val="90000"/>
              </a:lnSpc>
              <a:spcAft>
                <a:spcPts val="600"/>
              </a:spcAft>
              <a:buClr>
                <a:schemeClr val="tx2"/>
              </a:buClr>
              <a:buFont typeface="Arial" panose="020B0604020202020204" pitchFamily="34" charset="0"/>
              <a:buChar char="•"/>
            </a:pPr>
            <a:r>
              <a:rPr lang="en-US" sz="1400" dirty="0"/>
              <a:t>GWP = 21 for UNFCCC and REDD+ reporting (U.S. Environmental Protection Agency = 25;  IPCC (2013) with feedback effects = 34)</a:t>
            </a:r>
          </a:p>
          <a:p>
            <a:pPr lvl="1">
              <a:lnSpc>
                <a:spcPct val="90000"/>
              </a:lnSpc>
              <a:spcAft>
                <a:spcPts val="600"/>
              </a:spcAft>
              <a:buClr>
                <a:schemeClr val="bg2"/>
              </a:buClr>
              <a:buFont typeface="Arial" panose="020B0604020202020204" pitchFamily="34" charset="0"/>
              <a:buChar char="•"/>
            </a:pPr>
            <a:r>
              <a:rPr lang="en-US" sz="1400" b="1" dirty="0"/>
              <a:t>Nitrous Oxide </a:t>
            </a:r>
            <a:r>
              <a:rPr lang="en-US" sz="1400" dirty="0"/>
              <a:t>(N</a:t>
            </a:r>
            <a:r>
              <a:rPr lang="en-US" sz="1400" baseline="-25000" dirty="0"/>
              <a:t>2</a:t>
            </a:r>
            <a:r>
              <a:rPr lang="en-US" sz="1400" dirty="0"/>
              <a:t>O)</a:t>
            </a:r>
          </a:p>
          <a:p>
            <a:pPr lvl="2">
              <a:lnSpc>
                <a:spcPct val="90000"/>
              </a:lnSpc>
              <a:spcAft>
                <a:spcPts val="600"/>
              </a:spcAft>
              <a:buClr>
                <a:schemeClr val="tx2"/>
              </a:buClr>
              <a:buFont typeface="Arial" panose="020B0604020202020204" pitchFamily="34" charset="0"/>
              <a:buChar char="•"/>
            </a:pPr>
            <a:r>
              <a:rPr lang="en-US" sz="1400" dirty="0"/>
              <a:t>Persists 120 years</a:t>
            </a:r>
          </a:p>
          <a:p>
            <a:pPr lvl="2">
              <a:lnSpc>
                <a:spcPct val="90000"/>
              </a:lnSpc>
              <a:spcAft>
                <a:spcPts val="600"/>
              </a:spcAft>
              <a:buClr>
                <a:schemeClr val="tx2"/>
              </a:buClr>
              <a:buFont typeface="Arial" panose="020B0604020202020204" pitchFamily="34" charset="0"/>
              <a:buChar char="•"/>
            </a:pPr>
            <a:r>
              <a:rPr lang="en-US" sz="1400" dirty="0"/>
              <a:t>GWP = 310 (IPCC = 298)</a:t>
            </a:r>
          </a:p>
          <a:p>
            <a:pPr lvl="1">
              <a:lnSpc>
                <a:spcPct val="90000"/>
              </a:lnSpc>
              <a:spcAft>
                <a:spcPts val="600"/>
              </a:spcAft>
              <a:buClr>
                <a:schemeClr val="bg2"/>
              </a:buClr>
              <a:buFont typeface="Arial" panose="020B0604020202020204" pitchFamily="34" charset="0"/>
              <a:buChar char="•"/>
            </a:pPr>
            <a:r>
              <a:rPr lang="en-US" sz="1400" b="1" dirty="0"/>
              <a:t>Other GHGs:  </a:t>
            </a:r>
            <a:r>
              <a:rPr lang="en-US" sz="1400" dirty="0"/>
              <a:t>Fluorinated gases, ozone, and water vapor</a:t>
            </a:r>
            <a:endParaRPr lang="en-US" sz="1400" b="1" dirty="0"/>
          </a:p>
          <a:p>
            <a:pPr>
              <a:lnSpc>
                <a:spcPct val="90000"/>
              </a:lnSpc>
              <a:spcAft>
                <a:spcPts val="600"/>
              </a:spcAft>
              <a:buClr>
                <a:schemeClr val="tx2"/>
              </a:buClr>
              <a:buFont typeface="Arial" panose="020B0604020202020204" pitchFamily="34" charset="0"/>
              <a:buChar char="•"/>
            </a:pPr>
            <a:endParaRPr lang="en-US" sz="1400" dirty="0"/>
          </a:p>
        </p:txBody>
      </p:sp>
      <p:sp>
        <p:nvSpPr>
          <p:cNvPr id="4" name="Slide Number Placeholder 3">
            <a:extLst>
              <a:ext uri="{FF2B5EF4-FFF2-40B4-BE49-F238E27FC236}">
                <a16:creationId xmlns:a16="http://schemas.microsoft.com/office/drawing/2014/main" xmlns="" id="{C9EBDAF5-A395-48EE-AA42-56448FCCAD34}"/>
              </a:ext>
            </a:extLst>
          </p:cNvPr>
          <p:cNvSpPr>
            <a:spLocks noGrp="1"/>
          </p:cNvSpPr>
          <p:nvPr>
            <p:ph type="sldNum" sz="quarter" idx="4"/>
          </p:nvPr>
        </p:nvSpPr>
        <p:spPr/>
        <p:txBody>
          <a:bodyPr/>
          <a:lstStyle/>
          <a:p>
            <a:pPr>
              <a:defRPr/>
            </a:pPr>
            <a:fld id="{070D57B3-A18F-461C-A39D-846CC2834F0D}" type="slidenum">
              <a:rPr lang="en-US" smtClean="0"/>
              <a:pPr>
                <a:defRPr/>
              </a:pPr>
              <a:t>52</a:t>
            </a:fld>
            <a:endParaRPr lang="en-US" dirty="0"/>
          </a:p>
        </p:txBody>
      </p:sp>
      <p:sp>
        <p:nvSpPr>
          <p:cNvPr id="3" name="Title 2">
            <a:extLst>
              <a:ext uri="{FF2B5EF4-FFF2-40B4-BE49-F238E27FC236}">
                <a16:creationId xmlns:a16="http://schemas.microsoft.com/office/drawing/2014/main" xmlns="" id="{EF3AEE37-B3AE-4D28-8A38-FAF28C2A37B2}"/>
              </a:ext>
            </a:extLst>
          </p:cNvPr>
          <p:cNvSpPr>
            <a:spLocks noGrp="1"/>
          </p:cNvSpPr>
          <p:nvPr>
            <p:ph type="title"/>
          </p:nvPr>
        </p:nvSpPr>
        <p:spPr/>
        <p:txBody>
          <a:bodyPr>
            <a:normAutofit/>
          </a:bodyPr>
          <a:lstStyle/>
          <a:p>
            <a:r>
              <a:rPr lang="en-US" cap="none" dirty="0"/>
              <a:t>Greenhouse Gases</a:t>
            </a:r>
          </a:p>
        </p:txBody>
      </p:sp>
    </p:spTree>
    <p:extLst>
      <p:ext uri="{BB962C8B-B14F-4D97-AF65-F5344CB8AC3E}">
        <p14:creationId xmlns:p14="http://schemas.microsoft.com/office/powerpoint/2010/main" val="19149963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a:lnSpc>
                <a:spcPct val="110000"/>
              </a:lnSpc>
              <a:spcAft>
                <a:spcPts val="600"/>
              </a:spcAft>
              <a:buClr>
                <a:schemeClr val="tx2"/>
              </a:buClr>
              <a:buFont typeface="Arial" panose="020B0604020202020204" pitchFamily="34" charset="0"/>
              <a:buChar char="•"/>
            </a:pPr>
            <a:r>
              <a:rPr lang="en-US" sz="1400" dirty="0"/>
              <a:t>Forests are major </a:t>
            </a:r>
            <a:r>
              <a:rPr lang="en-US" sz="1400" b="1" dirty="0"/>
              <a:t>carbon sinks </a:t>
            </a:r>
            <a:r>
              <a:rPr lang="en-US" sz="1400" dirty="0"/>
              <a:t>because photosynthesis converts atmospheric CO</a:t>
            </a:r>
            <a:r>
              <a:rPr lang="en-US" sz="1400" baseline="-25000" dirty="0"/>
              <a:t>2 </a:t>
            </a:r>
            <a:r>
              <a:rPr lang="en-US" sz="1400" dirty="0"/>
              <a:t>to biomass</a:t>
            </a:r>
          </a:p>
          <a:p>
            <a:pPr lvl="1">
              <a:lnSpc>
                <a:spcPct val="110000"/>
              </a:lnSpc>
              <a:spcAft>
                <a:spcPts val="600"/>
              </a:spcAft>
              <a:buClr>
                <a:schemeClr val="bg2"/>
              </a:buClr>
              <a:buFont typeface="Arial" panose="020B0604020202020204" pitchFamily="34" charset="0"/>
              <a:buChar char="•"/>
            </a:pPr>
            <a:r>
              <a:rPr lang="en-US" sz="1400" dirty="0"/>
              <a:t>Deforestation and forest degradation reduce this future </a:t>
            </a:r>
            <a:r>
              <a:rPr lang="en-US" sz="1400" b="1" dirty="0"/>
              <a:t>carbon sequestration </a:t>
            </a:r>
            <a:r>
              <a:rPr lang="en-US" sz="1400" dirty="0"/>
              <a:t>(storage)</a:t>
            </a:r>
          </a:p>
          <a:p>
            <a:pPr lvl="1">
              <a:lnSpc>
                <a:spcPct val="110000"/>
              </a:lnSpc>
              <a:spcAft>
                <a:spcPts val="600"/>
              </a:spcAft>
              <a:buClr>
                <a:schemeClr val="bg2"/>
              </a:buClr>
              <a:buFont typeface="Arial" panose="020B0604020202020204" pitchFamily="34" charset="0"/>
              <a:buChar char="•"/>
            </a:pPr>
            <a:r>
              <a:rPr lang="en-US" sz="1400" b="1" dirty="0"/>
              <a:t>Aerobic decomposition </a:t>
            </a:r>
            <a:r>
              <a:rPr lang="en-US" sz="1400" dirty="0"/>
              <a:t>(with sufficient oxygen) or burning of above- and below- ground organic matter releases CO</a:t>
            </a:r>
            <a:r>
              <a:rPr lang="en-US" sz="1400" baseline="-25000" dirty="0"/>
              <a:t>2</a:t>
            </a:r>
            <a:endParaRPr lang="en-US" sz="1400" dirty="0"/>
          </a:p>
          <a:p>
            <a:pPr lvl="1">
              <a:lnSpc>
                <a:spcPct val="110000"/>
              </a:lnSpc>
              <a:spcAft>
                <a:spcPts val="600"/>
              </a:spcAft>
              <a:buClr>
                <a:schemeClr val="bg2"/>
              </a:buClr>
              <a:buFont typeface="Arial" panose="020B0604020202020204" pitchFamily="34" charset="0"/>
              <a:buChar char="•"/>
            </a:pPr>
            <a:r>
              <a:rPr lang="en-US" sz="1400" b="1" dirty="0"/>
              <a:t>Anaerobic decomposition </a:t>
            </a:r>
            <a:r>
              <a:rPr lang="en-US" sz="1400" dirty="0"/>
              <a:t>of organic material (with low oxygen) produces methane</a:t>
            </a:r>
          </a:p>
          <a:p>
            <a:pPr lvl="2">
              <a:lnSpc>
                <a:spcPct val="110000"/>
              </a:lnSpc>
              <a:spcAft>
                <a:spcPts val="600"/>
              </a:spcAft>
              <a:buClr>
                <a:schemeClr val="tx2"/>
              </a:buClr>
              <a:buFont typeface="Arial" panose="020B0604020202020204" pitchFamily="34" charset="0"/>
              <a:buChar char="•"/>
            </a:pPr>
            <a:r>
              <a:rPr lang="en-US" sz="1400" dirty="0"/>
              <a:t>Wetland and peat soils (swamps, mangroves, and large reservoirs)</a:t>
            </a:r>
          </a:p>
          <a:p>
            <a:pPr lvl="3">
              <a:lnSpc>
                <a:spcPct val="110000"/>
              </a:lnSpc>
              <a:spcAft>
                <a:spcPts val="600"/>
              </a:spcAft>
              <a:buClr>
                <a:schemeClr val="bg2"/>
              </a:buClr>
              <a:buFont typeface="Arial" panose="020B0604020202020204" pitchFamily="34" charset="0"/>
              <a:buChar char="•"/>
            </a:pPr>
            <a:r>
              <a:rPr lang="en-US" sz="1400" dirty="0"/>
              <a:t>Mangroves = 0.6% of tropical forest area</a:t>
            </a:r>
          </a:p>
          <a:p>
            <a:pPr lvl="3">
              <a:lnSpc>
                <a:spcPct val="110000"/>
              </a:lnSpc>
              <a:spcAft>
                <a:spcPts val="600"/>
              </a:spcAft>
              <a:buClr>
                <a:schemeClr val="bg2"/>
              </a:buClr>
              <a:buFont typeface="Arial" panose="020B0604020202020204" pitchFamily="34" charset="0"/>
              <a:buChar char="•"/>
            </a:pPr>
            <a:r>
              <a:rPr lang="en-US" sz="1400" dirty="0"/>
              <a:t>Mangrove clearing = 12% of GHG emissions from tropical deforestation</a:t>
            </a:r>
          </a:p>
          <a:p>
            <a:pPr>
              <a:lnSpc>
                <a:spcPct val="110000"/>
              </a:lnSpc>
              <a:spcAft>
                <a:spcPts val="600"/>
              </a:spcAft>
              <a:buClr>
                <a:schemeClr val="tx2"/>
              </a:buClr>
              <a:buFont typeface="Arial" panose="020B0604020202020204" pitchFamily="34" charset="0"/>
              <a:buChar char="•"/>
            </a:pPr>
            <a:r>
              <a:rPr lang="en-US" sz="1400" dirty="0"/>
              <a:t>Conversion of forests to agriculture or livestock production also generates GHGs</a:t>
            </a:r>
          </a:p>
          <a:p>
            <a:pPr lvl="1">
              <a:lnSpc>
                <a:spcPct val="110000"/>
              </a:lnSpc>
              <a:spcAft>
                <a:spcPts val="600"/>
              </a:spcAft>
              <a:buClr>
                <a:schemeClr val="bg2"/>
              </a:buClr>
              <a:buFont typeface="Arial" panose="020B0604020202020204" pitchFamily="34" charset="0"/>
              <a:buChar char="•"/>
            </a:pPr>
            <a:r>
              <a:rPr lang="en-US" sz="1400" dirty="0"/>
              <a:t>Methane from livestock and flooded rice farming</a:t>
            </a:r>
          </a:p>
          <a:p>
            <a:pPr lvl="1">
              <a:lnSpc>
                <a:spcPct val="110000"/>
              </a:lnSpc>
              <a:spcAft>
                <a:spcPts val="600"/>
              </a:spcAft>
              <a:buClr>
                <a:schemeClr val="bg2"/>
              </a:buClr>
              <a:buFont typeface="Arial" panose="020B0604020202020204" pitchFamily="34" charset="0"/>
              <a:buChar char="•"/>
            </a:pPr>
            <a:r>
              <a:rPr lang="en-US" sz="1400" dirty="0"/>
              <a:t>N</a:t>
            </a:r>
            <a:r>
              <a:rPr lang="en-US" sz="1400" baseline="-25000" dirty="0"/>
              <a:t>2</a:t>
            </a:r>
            <a:r>
              <a:rPr lang="en-US" sz="1400" dirty="0"/>
              <a:t>O from nitrogen fertilizers</a:t>
            </a:r>
            <a:br>
              <a:rPr lang="en-US" sz="1400" dirty="0"/>
            </a:br>
            <a:endParaRPr lang="en-US" sz="1400" dirty="0"/>
          </a:p>
          <a:p>
            <a:pPr>
              <a:lnSpc>
                <a:spcPct val="110000"/>
              </a:lnSpc>
              <a:spcAft>
                <a:spcPts val="600"/>
              </a:spcAft>
              <a:buClr>
                <a:schemeClr val="tx2"/>
              </a:buClr>
              <a:buFont typeface="Arial" panose="020B0604020202020204" pitchFamily="34" charset="0"/>
              <a:buChar char="•"/>
            </a:pPr>
            <a:endParaRPr lang="en-US" sz="1400" dirty="0"/>
          </a:p>
        </p:txBody>
      </p:sp>
      <p:sp>
        <p:nvSpPr>
          <p:cNvPr id="3" name="Slide Number Placeholder 2"/>
          <p:cNvSpPr>
            <a:spLocks noGrp="1"/>
          </p:cNvSpPr>
          <p:nvPr>
            <p:ph type="sldNum" sz="quarter" idx="4"/>
          </p:nvPr>
        </p:nvSpPr>
        <p:spPr/>
        <p:txBody>
          <a:bodyPr/>
          <a:lstStyle/>
          <a:p>
            <a:r>
              <a:rPr lang="en-US" dirty="0"/>
              <a:t>58</a:t>
            </a:r>
          </a:p>
        </p:txBody>
      </p:sp>
      <p:sp>
        <p:nvSpPr>
          <p:cNvPr id="2" name="Title 1"/>
          <p:cNvSpPr>
            <a:spLocks noGrp="1"/>
          </p:cNvSpPr>
          <p:nvPr>
            <p:ph type="title"/>
          </p:nvPr>
        </p:nvSpPr>
        <p:spPr/>
        <p:txBody>
          <a:bodyPr>
            <a:normAutofit/>
          </a:bodyPr>
          <a:lstStyle/>
          <a:p>
            <a:r>
              <a:rPr lang="en-US" cap="none" dirty="0"/>
              <a:t>Forests, Agriculture, and Global Warming</a:t>
            </a:r>
          </a:p>
        </p:txBody>
      </p:sp>
    </p:spTree>
    <p:extLst>
      <p:ext uri="{BB962C8B-B14F-4D97-AF65-F5344CB8AC3E}">
        <p14:creationId xmlns:p14="http://schemas.microsoft.com/office/powerpoint/2010/main" val="12275277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prstGeom prst="rect">
            <a:avLst/>
          </a:prstGeom>
        </p:spPr>
        <p:txBody>
          <a:bodyPr/>
          <a:lstStyle/>
          <a:p>
            <a:pPr>
              <a:defRPr/>
            </a:pPr>
            <a:fld id="{070D57B3-A18F-461C-A39D-846CC2834F0D}" type="slidenum">
              <a:rPr lang="en-US" smtClean="0"/>
              <a:pPr>
                <a:defRPr/>
              </a:pPr>
              <a:t>54</a:t>
            </a:fld>
            <a:endParaRPr lang="en-US" dirty="0"/>
          </a:p>
        </p:txBody>
      </p:sp>
      <p:sp>
        <p:nvSpPr>
          <p:cNvPr id="2" name="Title 1"/>
          <p:cNvSpPr>
            <a:spLocks noGrp="1"/>
          </p:cNvSpPr>
          <p:nvPr>
            <p:ph type="title"/>
          </p:nvPr>
        </p:nvSpPr>
        <p:spPr>
          <a:xfrm>
            <a:off x="686104" y="285750"/>
            <a:ext cx="7772400" cy="523220"/>
          </a:xfrm>
        </p:spPr>
        <p:txBody>
          <a:bodyPr/>
          <a:lstStyle/>
          <a:p>
            <a:r>
              <a:rPr lang="en-US" cap="none" dirty="0"/>
              <a:t>Land Use Emissions in Developing Countries</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561" y="950657"/>
            <a:ext cx="5736567" cy="4009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781800" y="2114550"/>
            <a:ext cx="1959937" cy="1015663"/>
          </a:xfrm>
          <a:prstGeom prst="rect">
            <a:avLst/>
          </a:prstGeom>
          <a:noFill/>
        </p:spPr>
        <p:txBody>
          <a:bodyPr wrap="square" rtlCol="0">
            <a:spAutoFit/>
          </a:bodyPr>
          <a:lstStyle/>
          <a:p>
            <a:r>
              <a:rPr lang="en-US" sz="1500" dirty="0">
                <a:solidFill>
                  <a:srgbClr val="6C6463"/>
                </a:solidFill>
              </a:rPr>
              <a:t>Allocation of GHG emissions across sectors and country income groups</a:t>
            </a:r>
          </a:p>
        </p:txBody>
      </p:sp>
    </p:spTree>
    <p:extLst>
      <p:ext uri="{BB962C8B-B14F-4D97-AF65-F5344CB8AC3E}">
        <p14:creationId xmlns:p14="http://schemas.microsoft.com/office/powerpoint/2010/main" val="10800034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667000" y="1114159"/>
            <a:ext cx="4090197" cy="3886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4"/>
          </p:nvPr>
        </p:nvSpPr>
        <p:spPr/>
        <p:txBody>
          <a:bodyPr/>
          <a:lstStyle/>
          <a:p>
            <a:pPr>
              <a:defRPr/>
            </a:pPr>
            <a:fld id="{070D57B3-A18F-461C-A39D-846CC2834F0D}" type="slidenum">
              <a:rPr lang="en-US" smtClean="0"/>
              <a:pPr>
                <a:defRPr/>
              </a:pPr>
              <a:t>55</a:t>
            </a:fld>
            <a:endParaRPr lang="en-US" dirty="0"/>
          </a:p>
        </p:txBody>
      </p:sp>
      <p:sp>
        <p:nvSpPr>
          <p:cNvPr id="3" name="Title 2"/>
          <p:cNvSpPr>
            <a:spLocks noGrp="1"/>
          </p:cNvSpPr>
          <p:nvPr>
            <p:ph type="title"/>
          </p:nvPr>
        </p:nvSpPr>
        <p:spPr/>
        <p:txBody>
          <a:bodyPr>
            <a:normAutofit/>
          </a:bodyPr>
          <a:lstStyle/>
          <a:p>
            <a:r>
              <a:rPr lang="en-US" cap="none" dirty="0"/>
              <a:t>Sources of AFOLU Emissions</a:t>
            </a:r>
          </a:p>
        </p:txBody>
      </p:sp>
    </p:spTree>
    <p:extLst>
      <p:ext uri="{BB962C8B-B14F-4D97-AF65-F5344CB8AC3E}">
        <p14:creationId xmlns:p14="http://schemas.microsoft.com/office/powerpoint/2010/main" val="8999222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814301" y="1200150"/>
            <a:ext cx="5515399"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4"/>
          </p:nvPr>
        </p:nvSpPr>
        <p:spPr/>
        <p:txBody>
          <a:bodyPr/>
          <a:lstStyle/>
          <a:p>
            <a:pPr>
              <a:defRPr/>
            </a:pPr>
            <a:fld id="{070D57B3-A18F-461C-A39D-846CC2834F0D}" type="slidenum">
              <a:rPr lang="en-US" smtClean="0"/>
              <a:pPr>
                <a:defRPr/>
              </a:pPr>
              <a:t>56</a:t>
            </a:fld>
            <a:endParaRPr lang="en-US" dirty="0"/>
          </a:p>
        </p:txBody>
      </p:sp>
      <p:sp>
        <p:nvSpPr>
          <p:cNvPr id="3" name="Title 2"/>
          <p:cNvSpPr>
            <a:spLocks noGrp="1"/>
          </p:cNvSpPr>
          <p:nvPr>
            <p:ph type="title"/>
          </p:nvPr>
        </p:nvSpPr>
        <p:spPr/>
        <p:txBody>
          <a:bodyPr>
            <a:normAutofit/>
          </a:bodyPr>
          <a:lstStyle/>
          <a:p>
            <a:r>
              <a:rPr lang="en-US" cap="none" dirty="0"/>
              <a:t>Mitigation Potential From</a:t>
            </a:r>
            <a:r>
              <a:rPr lang="en-US" dirty="0"/>
              <a:t> AFOLU</a:t>
            </a:r>
          </a:p>
        </p:txBody>
      </p:sp>
    </p:spTree>
    <p:extLst>
      <p:ext uri="{BB962C8B-B14F-4D97-AF65-F5344CB8AC3E}">
        <p14:creationId xmlns:p14="http://schemas.microsoft.com/office/powerpoint/2010/main" val="36917996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B6AFD9E7-6D00-4EE7-AA9B-9EA99709FAFC}"/>
              </a:ext>
            </a:extLst>
          </p:cNvPr>
          <p:cNvSpPr>
            <a:spLocks noGrp="1"/>
          </p:cNvSpPr>
          <p:nvPr>
            <p:ph idx="1"/>
          </p:nvPr>
        </p:nvSpPr>
        <p:spPr/>
        <p:txBody>
          <a:bodyPr>
            <a:noAutofit/>
          </a:bodyPr>
          <a:lstStyle/>
          <a:p>
            <a:pPr>
              <a:buClr>
                <a:schemeClr val="tx2"/>
              </a:buClr>
              <a:buFont typeface="Arial" panose="020B0604020202020204" pitchFamily="34" charset="0"/>
              <a:buChar char="•"/>
            </a:pPr>
            <a:r>
              <a:rPr lang="en-US" sz="1800" dirty="0"/>
              <a:t>Crops and livestock are primary sources</a:t>
            </a:r>
          </a:p>
          <a:p>
            <a:pPr>
              <a:buClr>
                <a:schemeClr val="tx2"/>
              </a:buClr>
              <a:buFont typeface="Arial" panose="020B0604020202020204" pitchFamily="34" charset="0"/>
              <a:buChar char="•"/>
            </a:pPr>
            <a:r>
              <a:rPr lang="en-US" sz="1800" dirty="0"/>
              <a:t>Supply- and demand-side options can reduce AFOLU emissions 80% by 2030 </a:t>
            </a:r>
          </a:p>
          <a:p>
            <a:pPr>
              <a:buClr>
                <a:schemeClr val="tx2"/>
              </a:buClr>
              <a:buFont typeface="Arial" panose="020B0604020202020204" pitchFamily="34" charset="0"/>
              <a:buChar char="•"/>
            </a:pPr>
            <a:r>
              <a:rPr lang="en-US" sz="1800" dirty="0"/>
              <a:t>Land-use competition can be limiting </a:t>
            </a:r>
          </a:p>
          <a:p>
            <a:pPr>
              <a:buClr>
                <a:schemeClr val="tx2"/>
              </a:buClr>
              <a:buFont typeface="Arial" panose="020B0604020202020204" pitchFamily="34" charset="0"/>
              <a:buChar char="•"/>
            </a:pPr>
            <a:r>
              <a:rPr lang="en-US" sz="1800" dirty="0"/>
              <a:t>Positive linkages from reducing AFOLU emissions on sustainable development and climate adaptation</a:t>
            </a:r>
          </a:p>
          <a:p>
            <a:pPr lvl="1">
              <a:buClr>
                <a:schemeClr val="bg2"/>
              </a:buClr>
              <a:buFont typeface="Arial" panose="020B0604020202020204" pitchFamily="34" charset="0"/>
              <a:buChar char="•"/>
            </a:pPr>
            <a:r>
              <a:rPr lang="en-US" sz="1800" dirty="0"/>
              <a:t>Case- and site-specific</a:t>
            </a:r>
          </a:p>
          <a:p>
            <a:pPr lvl="1">
              <a:buClr>
                <a:schemeClr val="bg2"/>
              </a:buClr>
              <a:buFont typeface="Arial" panose="020B0604020202020204" pitchFamily="34" charset="0"/>
              <a:buChar char="•"/>
            </a:pPr>
            <a:r>
              <a:rPr lang="en-US" sz="1800" dirty="0"/>
              <a:t>Depend on scale, scope, and pace of implementation </a:t>
            </a:r>
          </a:p>
          <a:p>
            <a:pPr>
              <a:buClr>
                <a:schemeClr val="tx2"/>
              </a:buClr>
              <a:buFont typeface="Arial" panose="020B0604020202020204" pitchFamily="34" charset="0"/>
              <a:buChar char="•"/>
            </a:pPr>
            <a:r>
              <a:rPr lang="en-US" sz="1800" dirty="0"/>
              <a:t>Good governance essential to reduce barriers and obtain benefits (</a:t>
            </a:r>
            <a:r>
              <a:rPr lang="en-US" sz="1800" dirty="0" err="1"/>
              <a:t>Tubiello</a:t>
            </a:r>
            <a:r>
              <a:rPr lang="en-US" sz="1800" dirty="0"/>
              <a:t> 2014) </a:t>
            </a:r>
          </a:p>
          <a:p>
            <a:pPr>
              <a:buClr>
                <a:schemeClr val="tx2"/>
              </a:buClr>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xmlns="" id="{481D0170-1978-4915-9DFE-6E2963182BD9}"/>
              </a:ext>
            </a:extLst>
          </p:cNvPr>
          <p:cNvSpPr>
            <a:spLocks noGrp="1"/>
          </p:cNvSpPr>
          <p:nvPr>
            <p:ph type="sldNum" sz="quarter" idx="4"/>
          </p:nvPr>
        </p:nvSpPr>
        <p:spPr/>
        <p:txBody>
          <a:bodyPr/>
          <a:lstStyle/>
          <a:p>
            <a:pPr>
              <a:defRPr/>
            </a:pPr>
            <a:fld id="{070D57B3-A18F-461C-A39D-846CC2834F0D}" type="slidenum">
              <a:rPr lang="en-US" smtClean="0"/>
              <a:pPr>
                <a:defRPr/>
              </a:pPr>
              <a:t>57</a:t>
            </a:fld>
            <a:endParaRPr lang="en-US" dirty="0"/>
          </a:p>
        </p:txBody>
      </p:sp>
      <p:sp>
        <p:nvSpPr>
          <p:cNvPr id="3" name="Title 2">
            <a:extLst>
              <a:ext uri="{FF2B5EF4-FFF2-40B4-BE49-F238E27FC236}">
                <a16:creationId xmlns:a16="http://schemas.microsoft.com/office/drawing/2014/main" xmlns="" id="{E74F1C6B-8C23-4CF5-9850-9452DDCAE698}"/>
              </a:ext>
            </a:extLst>
          </p:cNvPr>
          <p:cNvSpPr>
            <a:spLocks noGrp="1"/>
          </p:cNvSpPr>
          <p:nvPr>
            <p:ph type="title"/>
          </p:nvPr>
        </p:nvSpPr>
        <p:spPr/>
        <p:txBody>
          <a:bodyPr>
            <a:noAutofit/>
          </a:bodyPr>
          <a:lstStyle/>
          <a:p>
            <a:r>
              <a:rPr lang="en-US" dirty="0"/>
              <a:t>IPCC Assessment on AFOLU </a:t>
            </a:r>
            <a:r>
              <a:rPr lang="en-US"/>
              <a:t>Emissions Reduction</a:t>
            </a:r>
            <a:endParaRPr lang="en-US" dirty="0"/>
          </a:p>
        </p:txBody>
      </p:sp>
    </p:spTree>
    <p:extLst>
      <p:ext uri="{BB962C8B-B14F-4D97-AF65-F5344CB8AC3E}">
        <p14:creationId xmlns:p14="http://schemas.microsoft.com/office/powerpoint/2010/main" val="5616777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D362774-6850-4B62-8565-425767171300}"/>
              </a:ext>
            </a:extLst>
          </p:cNvPr>
          <p:cNvSpPr>
            <a:spLocks noGrp="1"/>
          </p:cNvSpPr>
          <p:nvPr>
            <p:ph idx="1"/>
          </p:nvPr>
        </p:nvSpPr>
        <p:spPr>
          <a:xfrm>
            <a:off x="685800" y="1047750"/>
            <a:ext cx="7772400" cy="3429000"/>
          </a:xfrm>
        </p:spPr>
        <p:txBody>
          <a:bodyPr>
            <a:noAutofit/>
          </a:bodyPr>
          <a:lstStyle/>
          <a:p>
            <a:pPr>
              <a:buClr>
                <a:schemeClr val="tx2"/>
              </a:buClr>
              <a:buFont typeface="Arial" panose="020B0604020202020204" pitchFamily="34" charset="0"/>
              <a:buChar char="•"/>
            </a:pPr>
            <a:r>
              <a:rPr lang="en-US" sz="1600" dirty="0"/>
              <a:t>Grissom et al. (2017): potential GHG reductions from natural climate solutions 30% higher than prior estimates</a:t>
            </a:r>
          </a:p>
          <a:p>
            <a:pPr>
              <a:buClr>
                <a:schemeClr val="tx2"/>
              </a:buClr>
              <a:buFont typeface="Arial" panose="020B0604020202020204" pitchFamily="34" charset="0"/>
              <a:buChar char="•"/>
            </a:pPr>
            <a:r>
              <a:rPr lang="en-US" sz="1600" dirty="0"/>
              <a:t>1/2 of potential costs less than $100/tCO</a:t>
            </a:r>
            <a:r>
              <a:rPr lang="en-US" sz="1600" baseline="-25000" dirty="0"/>
              <a:t>2e</a:t>
            </a:r>
            <a:endParaRPr lang="en-US" sz="1600" dirty="0"/>
          </a:p>
          <a:p>
            <a:pPr>
              <a:buClr>
                <a:schemeClr val="tx2"/>
              </a:buClr>
              <a:buFont typeface="Arial" panose="020B0604020202020204" pitchFamily="34" charset="0"/>
              <a:buChar char="•"/>
            </a:pPr>
            <a:r>
              <a:rPr lang="en-US" sz="1600" dirty="0"/>
              <a:t>1/3 of potential costs less than $10/tCO</a:t>
            </a:r>
            <a:r>
              <a:rPr lang="en-US" sz="1600" baseline="-25000" dirty="0"/>
              <a:t>2e</a:t>
            </a:r>
            <a:endParaRPr lang="en-US" sz="1600" dirty="0"/>
          </a:p>
          <a:p>
            <a:pPr>
              <a:buClr>
                <a:schemeClr val="tx2"/>
              </a:buClr>
              <a:buFont typeface="Arial" panose="020B0604020202020204" pitchFamily="34" charset="0"/>
              <a:buChar char="•"/>
            </a:pPr>
            <a:r>
              <a:rPr lang="en-US" sz="1600" dirty="0"/>
              <a:t>Most have additional benefits if effectively implemented</a:t>
            </a:r>
          </a:p>
          <a:p>
            <a:pPr lvl="1">
              <a:buClr>
                <a:schemeClr val="bg2"/>
              </a:buClr>
              <a:buFont typeface="Arial" panose="020B0604020202020204" pitchFamily="34" charset="0"/>
              <a:buChar char="•"/>
            </a:pPr>
            <a:r>
              <a:rPr lang="en-US" sz="1600" dirty="0"/>
              <a:t>Water filtration</a:t>
            </a:r>
          </a:p>
          <a:p>
            <a:pPr lvl="1">
              <a:buClr>
                <a:schemeClr val="bg2"/>
              </a:buClr>
              <a:buFont typeface="Arial" panose="020B0604020202020204" pitchFamily="34" charset="0"/>
              <a:buChar char="•"/>
            </a:pPr>
            <a:r>
              <a:rPr lang="en-US" sz="1600" dirty="0"/>
              <a:t>Flood buffering</a:t>
            </a:r>
          </a:p>
          <a:p>
            <a:pPr lvl="1">
              <a:buClr>
                <a:schemeClr val="bg2"/>
              </a:buClr>
              <a:buFont typeface="Arial" panose="020B0604020202020204" pitchFamily="34" charset="0"/>
              <a:buChar char="•"/>
            </a:pPr>
            <a:r>
              <a:rPr lang="en-US" sz="1600" dirty="0"/>
              <a:t>Soil health</a:t>
            </a:r>
          </a:p>
          <a:p>
            <a:pPr lvl="1">
              <a:buClr>
                <a:schemeClr val="bg2"/>
              </a:buClr>
              <a:buFont typeface="Arial" panose="020B0604020202020204" pitchFamily="34" charset="0"/>
              <a:buChar char="•"/>
            </a:pPr>
            <a:r>
              <a:rPr lang="en-US" sz="1600" dirty="0"/>
              <a:t>Biodiversity habitat</a:t>
            </a:r>
          </a:p>
          <a:p>
            <a:pPr lvl="1">
              <a:buClr>
                <a:schemeClr val="bg2"/>
              </a:buClr>
              <a:buFont typeface="Arial" panose="020B0604020202020204" pitchFamily="34" charset="0"/>
              <a:buChar char="•"/>
            </a:pPr>
            <a:r>
              <a:rPr lang="en-US" sz="1600" dirty="0"/>
              <a:t>Climate adaptation </a:t>
            </a:r>
            <a:endParaRPr lang="en-US" sz="1600" baseline="-25000" dirty="0"/>
          </a:p>
          <a:p>
            <a:pPr>
              <a:buClr>
                <a:schemeClr val="tx2"/>
              </a:buClr>
              <a:buFont typeface="Arial" panose="020B0604020202020204" pitchFamily="34" charset="0"/>
              <a:buChar char="•"/>
            </a:pPr>
            <a:endParaRPr lang="en-US" sz="1600" dirty="0"/>
          </a:p>
          <a:p>
            <a:pPr>
              <a:buClr>
                <a:schemeClr val="tx2"/>
              </a:buClr>
              <a:buFont typeface="Arial" panose="020B0604020202020204" pitchFamily="34" charset="0"/>
              <a:buChar char="•"/>
            </a:pPr>
            <a:endParaRPr lang="en-US" sz="1600" dirty="0"/>
          </a:p>
        </p:txBody>
      </p:sp>
      <p:sp>
        <p:nvSpPr>
          <p:cNvPr id="4" name="Slide Number Placeholder 3">
            <a:extLst>
              <a:ext uri="{FF2B5EF4-FFF2-40B4-BE49-F238E27FC236}">
                <a16:creationId xmlns:a16="http://schemas.microsoft.com/office/drawing/2014/main" xmlns="" id="{0157F01C-11AD-4C42-9CFF-9E8A2B133812}"/>
              </a:ext>
            </a:extLst>
          </p:cNvPr>
          <p:cNvSpPr>
            <a:spLocks noGrp="1"/>
          </p:cNvSpPr>
          <p:nvPr>
            <p:ph type="sldNum" sz="quarter" idx="4"/>
          </p:nvPr>
        </p:nvSpPr>
        <p:spPr/>
        <p:txBody>
          <a:bodyPr/>
          <a:lstStyle/>
          <a:p>
            <a:pPr>
              <a:defRPr/>
            </a:pPr>
            <a:fld id="{070D57B3-A18F-461C-A39D-846CC2834F0D}" type="slidenum">
              <a:rPr lang="en-US" smtClean="0"/>
              <a:pPr>
                <a:defRPr/>
              </a:pPr>
              <a:t>58</a:t>
            </a:fld>
            <a:endParaRPr lang="en-US" dirty="0"/>
          </a:p>
        </p:txBody>
      </p:sp>
      <p:sp>
        <p:nvSpPr>
          <p:cNvPr id="3" name="Title 2">
            <a:extLst>
              <a:ext uri="{FF2B5EF4-FFF2-40B4-BE49-F238E27FC236}">
                <a16:creationId xmlns:a16="http://schemas.microsoft.com/office/drawing/2014/main" xmlns="" id="{7F9074DB-A5BC-4D31-AFE3-A80AD5D3CC02}"/>
              </a:ext>
            </a:extLst>
          </p:cNvPr>
          <p:cNvSpPr>
            <a:spLocks noGrp="1"/>
          </p:cNvSpPr>
          <p:nvPr>
            <p:ph type="title"/>
          </p:nvPr>
        </p:nvSpPr>
        <p:spPr/>
        <p:txBody>
          <a:bodyPr>
            <a:normAutofit/>
          </a:bodyPr>
          <a:lstStyle/>
          <a:p>
            <a:r>
              <a:rPr lang="en-US" dirty="0"/>
              <a:t>P</a:t>
            </a:r>
            <a:r>
              <a:rPr lang="en-US" cap="none" dirty="0"/>
              <a:t>otential of</a:t>
            </a:r>
            <a:r>
              <a:rPr lang="en-US" dirty="0"/>
              <a:t> N</a:t>
            </a:r>
            <a:r>
              <a:rPr lang="en-US" cap="none" dirty="0"/>
              <a:t>atural Climate Solutions</a:t>
            </a:r>
            <a:endParaRPr lang="en-US" dirty="0"/>
          </a:p>
        </p:txBody>
      </p:sp>
    </p:spTree>
    <p:extLst>
      <p:ext uri="{BB962C8B-B14F-4D97-AF65-F5344CB8AC3E}">
        <p14:creationId xmlns:p14="http://schemas.microsoft.com/office/powerpoint/2010/main" val="3557587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F6B9D176-E6AA-4BD3-B55D-E86E65474E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7980" y="4004115"/>
            <a:ext cx="1493640" cy="475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a:extLst>
              <a:ext uri="{FF2B5EF4-FFF2-40B4-BE49-F238E27FC236}">
                <a16:creationId xmlns:a16="http://schemas.microsoft.com/office/drawing/2014/main" xmlns="" id="{DAA213AD-B66F-4059-81F7-631EF3BB5F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6440" y="959664"/>
            <a:ext cx="5444280" cy="36698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a:extLst>
              <a:ext uri="{FF2B5EF4-FFF2-40B4-BE49-F238E27FC236}">
                <a16:creationId xmlns:a16="http://schemas.microsoft.com/office/drawing/2014/main" xmlns="" id="{99A07D33-4E4C-44EA-9E41-8A0EB4BEFF65}"/>
              </a:ext>
            </a:extLst>
          </p:cNvPr>
          <p:cNvSpPr txBox="1">
            <a:spLocks noChangeArrowheads="1"/>
          </p:cNvSpPr>
          <p:nvPr/>
        </p:nvSpPr>
        <p:spPr bwMode="auto">
          <a:xfrm>
            <a:off x="2941582" y="4873010"/>
            <a:ext cx="2938680" cy="173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en-US" sz="800" dirty="0">
                <a:latin typeface="+mn-lt"/>
              </a:rPr>
              <a:t>Bronson W. </a:t>
            </a:r>
            <a:r>
              <a:rPr lang="en-GB" altLang="en-US" sz="800" dirty="0" err="1">
                <a:latin typeface="+mn-lt"/>
              </a:rPr>
              <a:t>Griscom</a:t>
            </a:r>
            <a:r>
              <a:rPr lang="en-GB" altLang="en-US" sz="800" dirty="0">
                <a:latin typeface="+mn-lt"/>
              </a:rPr>
              <a:t> et al. PNAS 2017;114:44:11645-11650</a:t>
            </a:r>
          </a:p>
        </p:txBody>
      </p:sp>
      <p:sp>
        <p:nvSpPr>
          <p:cNvPr id="3077" name="Text Box 5">
            <a:extLst>
              <a:ext uri="{FF2B5EF4-FFF2-40B4-BE49-F238E27FC236}">
                <a16:creationId xmlns:a16="http://schemas.microsoft.com/office/drawing/2014/main" xmlns="" id="{573EC7EF-D0EE-4618-B91C-674BAA66C941}"/>
              </a:ext>
            </a:extLst>
          </p:cNvPr>
          <p:cNvSpPr txBox="1">
            <a:spLocks noChangeArrowheads="1"/>
          </p:cNvSpPr>
          <p:nvPr/>
        </p:nvSpPr>
        <p:spPr bwMode="auto">
          <a:xfrm>
            <a:off x="160951" y="4848062"/>
            <a:ext cx="2048849" cy="223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r>
              <a:rPr lang="en-GB" altLang="en-US" sz="800" dirty="0">
                <a:latin typeface="+mn-lt"/>
              </a:rPr>
              <a:t>©2017 by National Academy of Sciences</a:t>
            </a:r>
          </a:p>
        </p:txBody>
      </p:sp>
      <p:sp>
        <p:nvSpPr>
          <p:cNvPr id="2" name="Title 1"/>
          <p:cNvSpPr>
            <a:spLocks noGrp="1"/>
          </p:cNvSpPr>
          <p:nvPr>
            <p:ph type="title"/>
          </p:nvPr>
        </p:nvSpPr>
        <p:spPr>
          <a:xfrm>
            <a:off x="685800" y="133350"/>
            <a:ext cx="7772400" cy="954107"/>
          </a:xfrm>
        </p:spPr>
        <p:txBody>
          <a:bodyPr/>
          <a:lstStyle/>
          <a:p>
            <a:r>
              <a:rPr lang="en-US" dirty="0"/>
              <a:t>Climate Mitigation Potential of 20 Natural Climate Solutions</a:t>
            </a:r>
          </a:p>
        </p:txBody>
      </p:sp>
      <p:sp>
        <p:nvSpPr>
          <p:cNvPr id="4" name="Slide Number Placeholder 3"/>
          <p:cNvSpPr>
            <a:spLocks noGrp="1"/>
          </p:cNvSpPr>
          <p:nvPr>
            <p:ph type="sldNum" sz="quarter" idx="4"/>
          </p:nvPr>
        </p:nvSpPr>
        <p:spPr/>
        <p:txBody>
          <a:bodyPr/>
          <a:lstStyle/>
          <a:p>
            <a:fld id="{42782948-4DBE-204D-AB9E-B65E067054AE}" type="slidenum">
              <a:rPr lang="en-US" smtClean="0"/>
              <a:pPr/>
              <a:t>59</a:t>
            </a:fld>
            <a:endParaRPr lang="en-US"/>
          </a:p>
        </p:txBody>
      </p:sp>
    </p:spTree>
    <p:extLst>
      <p:ext uri="{BB962C8B-B14F-4D97-AF65-F5344CB8AC3E}">
        <p14:creationId xmlns:p14="http://schemas.microsoft.com/office/powerpoint/2010/main" val="27203430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F739132-4032-4737-9B98-4B041AF7CE8C}"/>
              </a:ext>
            </a:extLst>
          </p:cNvPr>
          <p:cNvSpPr>
            <a:spLocks noGrp="1"/>
          </p:cNvSpPr>
          <p:nvPr>
            <p:ph idx="1"/>
          </p:nvPr>
        </p:nvSpPr>
        <p:spPr>
          <a:xfrm>
            <a:off x="304800" y="742950"/>
            <a:ext cx="8153400" cy="3886200"/>
          </a:xfrm>
        </p:spPr>
        <p:txBody>
          <a:bodyPr>
            <a:normAutofit lnSpcReduction="10000"/>
          </a:bodyPr>
          <a:lstStyle/>
          <a:p>
            <a:pPr marL="257175" lvl="1" indent="-228600">
              <a:lnSpc>
                <a:spcPct val="90000"/>
              </a:lnSpc>
              <a:buClr>
                <a:schemeClr val="tx2"/>
              </a:buClr>
              <a:buFontTx/>
              <a:buChar char="•"/>
            </a:pPr>
            <a:r>
              <a:rPr lang="en-US" sz="1800" b="1" dirty="0"/>
              <a:t>Jurisdictional:  </a:t>
            </a:r>
            <a:r>
              <a:rPr lang="en-US" sz="1800" dirty="0"/>
              <a:t>Based on national or subnational strategies, action plans, and MRV</a:t>
            </a:r>
          </a:p>
          <a:p>
            <a:pPr marL="487362" lvl="2" indent="-228600">
              <a:lnSpc>
                <a:spcPct val="90000"/>
              </a:lnSpc>
              <a:buClr>
                <a:schemeClr val="tx2"/>
              </a:buClr>
              <a:buFontTx/>
              <a:buChar char="•"/>
            </a:pPr>
            <a:r>
              <a:rPr lang="en-US" sz="1600" dirty="0"/>
              <a:t>UNFCCC</a:t>
            </a:r>
            <a:r>
              <a:rPr lang="en-US" sz="1600" b="1" dirty="0"/>
              <a:t> </a:t>
            </a:r>
            <a:r>
              <a:rPr lang="en-US" sz="1600" dirty="0"/>
              <a:t>emphasized importance of</a:t>
            </a:r>
            <a:r>
              <a:rPr lang="en-US" sz="1600" b="1" dirty="0"/>
              <a:t> </a:t>
            </a:r>
            <a:r>
              <a:rPr lang="en-US" sz="1600" dirty="0"/>
              <a:t>national or subnational administration of REDD+ from beginning</a:t>
            </a:r>
          </a:p>
          <a:p>
            <a:pPr marL="487362" lvl="2" indent="-228600">
              <a:lnSpc>
                <a:spcPct val="90000"/>
              </a:lnSpc>
              <a:buClr>
                <a:schemeClr val="tx2"/>
              </a:buClr>
              <a:buFontTx/>
              <a:buChar char="•"/>
            </a:pPr>
            <a:r>
              <a:rPr lang="en-US" sz="1600" dirty="0"/>
              <a:t>Now supported by Forest Carbon Partnership Facility’s Carbon Fund, Green Climate Fund, and most bilateral donors </a:t>
            </a:r>
          </a:p>
          <a:p>
            <a:pPr marL="487362" lvl="2" indent="-228600">
              <a:lnSpc>
                <a:spcPct val="90000"/>
              </a:lnSpc>
              <a:buClr>
                <a:schemeClr val="tx2"/>
              </a:buClr>
              <a:buFontTx/>
              <a:buChar char="•"/>
            </a:pPr>
            <a:r>
              <a:rPr lang="en-US" sz="1600" dirty="0" err="1"/>
              <a:t>Verra</a:t>
            </a:r>
            <a:r>
              <a:rPr lang="en-US" sz="1600" dirty="0"/>
              <a:t> standard exists</a:t>
            </a:r>
          </a:p>
          <a:p>
            <a:pPr marL="487362" lvl="2" indent="-228600">
              <a:lnSpc>
                <a:spcPct val="90000"/>
              </a:lnSpc>
              <a:buClr>
                <a:schemeClr val="tx2"/>
              </a:buClr>
              <a:buFontTx/>
              <a:buChar char="•"/>
            </a:pPr>
            <a:endParaRPr lang="en-US" sz="1600" dirty="0"/>
          </a:p>
          <a:p>
            <a:pPr marL="328613" lvl="2" indent="0">
              <a:lnSpc>
                <a:spcPct val="90000"/>
              </a:lnSpc>
              <a:spcBef>
                <a:spcPts val="0"/>
              </a:spcBef>
              <a:spcAft>
                <a:spcPts val="1200"/>
              </a:spcAft>
              <a:buClr>
                <a:schemeClr val="bg2"/>
              </a:buClr>
              <a:buNone/>
            </a:pPr>
            <a:r>
              <a:rPr lang="en-US" sz="1600" dirty="0"/>
              <a:t> </a:t>
            </a:r>
          </a:p>
          <a:p>
            <a:pPr marL="257175" lvl="1" indent="-228600">
              <a:lnSpc>
                <a:spcPct val="90000"/>
              </a:lnSpc>
              <a:buClr>
                <a:schemeClr val="tx2"/>
              </a:buClr>
              <a:buFontTx/>
              <a:buChar char="•"/>
            </a:pPr>
            <a:r>
              <a:rPr lang="en-US" sz="1800" b="1" dirty="0"/>
              <a:t>Nested: </a:t>
            </a:r>
            <a:r>
              <a:rPr lang="en-US" sz="1800" dirty="0"/>
              <a:t> Project-based REDD+ embedded in jurisdictional system</a:t>
            </a:r>
          </a:p>
          <a:p>
            <a:pPr marL="557213" lvl="2" indent="-228600">
              <a:lnSpc>
                <a:spcPct val="90000"/>
              </a:lnSpc>
              <a:spcBef>
                <a:spcPts val="0"/>
              </a:spcBef>
              <a:spcAft>
                <a:spcPts val="1200"/>
              </a:spcAft>
              <a:buClr>
                <a:schemeClr val="bg2"/>
              </a:buClr>
              <a:buFontTx/>
              <a:buChar char="•"/>
            </a:pPr>
            <a:r>
              <a:rPr lang="en-US" sz="1600" b="1" dirty="0"/>
              <a:t> </a:t>
            </a:r>
            <a:r>
              <a:rPr lang="en-US" sz="1600" dirty="0"/>
              <a:t>Accounting, management, certification system, and emissions reporting at national or subnational level</a:t>
            </a:r>
          </a:p>
          <a:p>
            <a:pPr marL="557213" lvl="2" indent="-228600">
              <a:lnSpc>
                <a:spcPct val="90000"/>
              </a:lnSpc>
              <a:spcBef>
                <a:spcPts val="0"/>
              </a:spcBef>
              <a:spcAft>
                <a:spcPts val="1200"/>
              </a:spcAft>
              <a:buClr>
                <a:schemeClr val="bg2"/>
              </a:buClr>
              <a:buFontTx/>
              <a:buChar char="•"/>
            </a:pPr>
            <a:r>
              <a:rPr lang="en-US" sz="1600" dirty="0"/>
              <a:t>Coordination of strategies and safeguards at higher level often recommended</a:t>
            </a:r>
          </a:p>
          <a:p>
            <a:pPr marL="557213" lvl="2" indent="-228600">
              <a:lnSpc>
                <a:spcPct val="90000"/>
              </a:lnSpc>
              <a:spcBef>
                <a:spcPts val="0"/>
              </a:spcBef>
              <a:spcAft>
                <a:spcPts val="1200"/>
              </a:spcAft>
              <a:buClr>
                <a:schemeClr val="bg2"/>
              </a:buClr>
              <a:buFontTx/>
              <a:buChar char="•"/>
            </a:pPr>
            <a:r>
              <a:rPr lang="en-US" sz="1600" dirty="0" err="1"/>
              <a:t>Verra</a:t>
            </a:r>
            <a:r>
              <a:rPr lang="en-US" sz="1600" dirty="0"/>
              <a:t> standard exists</a:t>
            </a:r>
          </a:p>
          <a:p>
            <a:endParaRPr lang="en-US" dirty="0"/>
          </a:p>
        </p:txBody>
      </p:sp>
      <p:sp>
        <p:nvSpPr>
          <p:cNvPr id="3" name="Slide Number Placeholder 2">
            <a:extLst>
              <a:ext uri="{FF2B5EF4-FFF2-40B4-BE49-F238E27FC236}">
                <a16:creationId xmlns:a16="http://schemas.microsoft.com/office/drawing/2014/main" xmlns="" id="{2424A99C-1A60-4B2E-AB59-E5A28C3E70EB}"/>
              </a:ext>
            </a:extLst>
          </p:cNvPr>
          <p:cNvSpPr>
            <a:spLocks noGrp="1"/>
          </p:cNvSpPr>
          <p:nvPr>
            <p:ph type="sldNum" sz="quarter" idx="4"/>
          </p:nvPr>
        </p:nvSpPr>
        <p:spPr/>
        <p:txBody>
          <a:bodyPr/>
          <a:lstStyle/>
          <a:p>
            <a:fld id="{42782948-4DBE-204D-AB9E-B65E067054AE}" type="slidenum">
              <a:rPr lang="en-US" smtClean="0"/>
              <a:pPr/>
              <a:t>6</a:t>
            </a:fld>
            <a:endParaRPr lang="en-US"/>
          </a:p>
        </p:txBody>
      </p:sp>
      <p:sp>
        <p:nvSpPr>
          <p:cNvPr id="4" name="Title 3">
            <a:extLst>
              <a:ext uri="{FF2B5EF4-FFF2-40B4-BE49-F238E27FC236}">
                <a16:creationId xmlns:a16="http://schemas.microsoft.com/office/drawing/2014/main" xmlns="" id="{B8DBA1FB-75C6-488E-B7A0-C581D708E2A3}"/>
              </a:ext>
            </a:extLst>
          </p:cNvPr>
          <p:cNvSpPr>
            <a:spLocks noGrp="1"/>
          </p:cNvSpPr>
          <p:nvPr>
            <p:ph type="title"/>
          </p:nvPr>
        </p:nvSpPr>
        <p:spPr>
          <a:xfrm>
            <a:off x="457200" y="57150"/>
            <a:ext cx="8001304" cy="609600"/>
          </a:xfrm>
        </p:spPr>
        <p:txBody>
          <a:bodyPr/>
          <a:lstStyle/>
          <a:p>
            <a:r>
              <a:rPr lang="en-US" dirty="0"/>
              <a:t>Jurisdictional and Nested REDD+</a:t>
            </a:r>
          </a:p>
        </p:txBody>
      </p:sp>
    </p:spTree>
    <p:extLst>
      <p:ext uri="{BB962C8B-B14F-4D97-AF65-F5344CB8AC3E}">
        <p14:creationId xmlns:p14="http://schemas.microsoft.com/office/powerpoint/2010/main" val="23911498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8F1D8BAA-21AF-4E71-AB75-B3A8EDE6ACCD}"/>
              </a:ext>
            </a:extLst>
          </p:cNvPr>
          <p:cNvPicPr>
            <a:picLocks noGrp="1" noChangeAspect="1"/>
          </p:cNvPicPr>
          <p:nvPr>
            <p:ph idx="1"/>
          </p:nvPr>
        </p:nvPicPr>
        <p:blipFill>
          <a:blip r:embed="rId3"/>
          <a:stretch>
            <a:fillRect/>
          </a:stretch>
        </p:blipFill>
        <p:spPr>
          <a:xfrm>
            <a:off x="2497951" y="1129658"/>
            <a:ext cx="4148098" cy="3429000"/>
          </a:xfrm>
          <a:prstGeom prst="rect">
            <a:avLst/>
          </a:prstGeom>
        </p:spPr>
      </p:pic>
      <p:sp>
        <p:nvSpPr>
          <p:cNvPr id="4" name="Slide Number Placeholder 3">
            <a:extLst>
              <a:ext uri="{FF2B5EF4-FFF2-40B4-BE49-F238E27FC236}">
                <a16:creationId xmlns:a16="http://schemas.microsoft.com/office/drawing/2014/main" xmlns="" id="{5C906219-BED9-4014-84AA-94CF6842BE0D}"/>
              </a:ext>
            </a:extLst>
          </p:cNvPr>
          <p:cNvSpPr>
            <a:spLocks noGrp="1"/>
          </p:cNvSpPr>
          <p:nvPr>
            <p:ph type="sldNum" sz="quarter" idx="4"/>
          </p:nvPr>
        </p:nvSpPr>
        <p:spPr>
          <a:xfrm>
            <a:off x="8153704" y="4820533"/>
            <a:ext cx="304800" cy="230832"/>
          </a:xfrm>
        </p:spPr>
        <p:txBody>
          <a:bodyPr/>
          <a:lstStyle/>
          <a:p>
            <a:pPr algn="l">
              <a:defRPr/>
            </a:pPr>
            <a:fld id="{070D57B3-A18F-461C-A39D-846CC2834F0D}" type="slidenum">
              <a:rPr lang="en-US" smtClean="0"/>
              <a:pPr algn="l">
                <a:defRPr/>
              </a:pPr>
              <a:t>60</a:t>
            </a:fld>
            <a:endParaRPr lang="en-US" dirty="0"/>
          </a:p>
        </p:txBody>
      </p:sp>
      <p:sp>
        <p:nvSpPr>
          <p:cNvPr id="3" name="Title 2">
            <a:extLst>
              <a:ext uri="{FF2B5EF4-FFF2-40B4-BE49-F238E27FC236}">
                <a16:creationId xmlns:a16="http://schemas.microsoft.com/office/drawing/2014/main" xmlns="" id="{F51EF5BE-D8E2-4B15-8C02-E69A7EF44BD4}"/>
              </a:ext>
            </a:extLst>
          </p:cNvPr>
          <p:cNvSpPr>
            <a:spLocks noGrp="1"/>
          </p:cNvSpPr>
          <p:nvPr>
            <p:ph type="title"/>
          </p:nvPr>
        </p:nvSpPr>
        <p:spPr>
          <a:xfrm>
            <a:off x="674267" y="361950"/>
            <a:ext cx="7772400" cy="523220"/>
          </a:xfrm>
        </p:spPr>
        <p:txBody>
          <a:bodyPr>
            <a:normAutofit/>
          </a:bodyPr>
          <a:lstStyle/>
          <a:p>
            <a:r>
              <a:rPr lang="en-US" dirty="0"/>
              <a:t>Natural Climate Solutions Potential</a:t>
            </a:r>
          </a:p>
        </p:txBody>
      </p:sp>
      <p:sp>
        <p:nvSpPr>
          <p:cNvPr id="2" name="Rectangle 1"/>
          <p:cNvSpPr/>
          <p:nvPr/>
        </p:nvSpPr>
        <p:spPr>
          <a:xfrm>
            <a:off x="3733800" y="4820533"/>
            <a:ext cx="1402948" cy="215444"/>
          </a:xfrm>
          <a:prstGeom prst="rect">
            <a:avLst/>
          </a:prstGeom>
        </p:spPr>
        <p:txBody>
          <a:bodyPr wrap="none">
            <a:spAutoFit/>
          </a:bodyPr>
          <a:lstStyle/>
          <a:p>
            <a:r>
              <a:rPr lang="en-US" sz="800" dirty="0">
                <a:solidFill>
                  <a:srgbClr val="6C6463"/>
                </a:solidFill>
              </a:rPr>
              <a:t>Source:  </a:t>
            </a:r>
            <a:r>
              <a:rPr lang="en-US" sz="800" dirty="0" err="1">
                <a:solidFill>
                  <a:srgbClr val="6C6463"/>
                </a:solidFill>
              </a:rPr>
              <a:t>Griscom</a:t>
            </a:r>
            <a:r>
              <a:rPr lang="en-US" sz="800" dirty="0">
                <a:solidFill>
                  <a:srgbClr val="6C6463"/>
                </a:solidFill>
              </a:rPr>
              <a:t> et al. 2017 </a:t>
            </a:r>
          </a:p>
        </p:txBody>
      </p:sp>
    </p:spTree>
    <p:extLst>
      <p:ext uri="{BB962C8B-B14F-4D97-AF65-F5344CB8AC3E}">
        <p14:creationId xmlns:p14="http://schemas.microsoft.com/office/powerpoint/2010/main" val="27799157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707681" y="971550"/>
            <a:ext cx="3768578" cy="3429000"/>
          </a:xfrm>
        </p:spPr>
      </p:pic>
      <p:sp>
        <p:nvSpPr>
          <p:cNvPr id="5" name="Title 4"/>
          <p:cNvSpPr>
            <a:spLocks noGrp="1"/>
          </p:cNvSpPr>
          <p:nvPr>
            <p:ph type="title"/>
          </p:nvPr>
        </p:nvSpPr>
        <p:spPr>
          <a:xfrm>
            <a:off x="686104" y="74593"/>
            <a:ext cx="7772400" cy="954107"/>
          </a:xfrm>
        </p:spPr>
        <p:txBody>
          <a:bodyPr/>
          <a:lstStyle/>
          <a:p>
            <a:r>
              <a:rPr lang="en-US" dirty="0"/>
              <a:t>What is Working in USAID/Zambia REDD+ Activity for Forests? </a:t>
            </a:r>
          </a:p>
        </p:txBody>
      </p:sp>
      <p:sp>
        <p:nvSpPr>
          <p:cNvPr id="2" name="TextBox 1"/>
          <p:cNvSpPr txBox="1"/>
          <p:nvPr/>
        </p:nvSpPr>
        <p:spPr>
          <a:xfrm>
            <a:off x="495300" y="1147893"/>
            <a:ext cx="3695700" cy="2566857"/>
          </a:xfrm>
          <a:prstGeom prst="rect">
            <a:avLst/>
          </a:prstGeom>
          <a:noFill/>
        </p:spPr>
        <p:txBody>
          <a:bodyPr wrap="square" rtlCol="0">
            <a:spAutoFit/>
          </a:bodyPr>
          <a:lstStyle/>
          <a:p>
            <a:pPr marL="285750" indent="-285750">
              <a:lnSpc>
                <a:spcPct val="90000"/>
              </a:lnSpc>
              <a:spcAft>
                <a:spcPts val="600"/>
              </a:spcAft>
              <a:buClr>
                <a:schemeClr val="tx2"/>
              </a:buClr>
              <a:buFont typeface="Arial" panose="020B0604020202020204" pitchFamily="34" charset="0"/>
              <a:buChar char="•"/>
            </a:pPr>
            <a:r>
              <a:rPr lang="en-US" dirty="0">
                <a:solidFill>
                  <a:srgbClr val="6C6463"/>
                </a:solidFill>
              </a:rPr>
              <a:t>Buy-in from host government</a:t>
            </a:r>
          </a:p>
          <a:p>
            <a:pPr marL="285750" indent="-285750">
              <a:lnSpc>
                <a:spcPct val="90000"/>
              </a:lnSpc>
              <a:spcAft>
                <a:spcPts val="600"/>
              </a:spcAft>
              <a:buClr>
                <a:schemeClr val="tx2"/>
              </a:buClr>
              <a:buFont typeface="Arial" panose="020B0604020202020204" pitchFamily="34" charset="0"/>
              <a:buChar char="•"/>
            </a:pPr>
            <a:r>
              <a:rPr lang="en-US" dirty="0">
                <a:solidFill>
                  <a:srgbClr val="6C6463"/>
                </a:solidFill>
              </a:rPr>
              <a:t>Improved collaboration with  host government, traditional authorities, community-based organizations (CBOs) and community members</a:t>
            </a:r>
          </a:p>
          <a:p>
            <a:pPr marL="285750" indent="-285750">
              <a:lnSpc>
                <a:spcPct val="90000"/>
              </a:lnSpc>
              <a:spcAft>
                <a:spcPts val="600"/>
              </a:spcAft>
              <a:buClr>
                <a:schemeClr val="tx2"/>
              </a:buClr>
              <a:buFont typeface="Arial" panose="020B0604020202020204" pitchFamily="34" charset="0"/>
              <a:buChar char="•"/>
            </a:pPr>
            <a:r>
              <a:rPr lang="en-US" dirty="0">
                <a:solidFill>
                  <a:srgbClr val="6C6463"/>
                </a:solidFill>
              </a:rPr>
              <a:t>Capacity building of CBOs in REDD+ implementation</a:t>
            </a:r>
          </a:p>
          <a:p>
            <a:pPr marL="285750" indent="-285750">
              <a:lnSpc>
                <a:spcPct val="90000"/>
              </a:lnSpc>
              <a:spcAft>
                <a:spcPts val="600"/>
              </a:spcAft>
              <a:buClr>
                <a:schemeClr val="tx2"/>
              </a:buClr>
              <a:buFont typeface="Arial" panose="020B0604020202020204" pitchFamily="34" charset="0"/>
              <a:buChar char="•"/>
            </a:pPr>
            <a:r>
              <a:rPr lang="en-US" dirty="0">
                <a:solidFill>
                  <a:srgbClr val="6C6463"/>
                </a:solidFill>
              </a:rPr>
              <a:t>Community  benefits – livelihoods, conservation fees</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1100" y="3859860"/>
            <a:ext cx="2493476" cy="1081380"/>
          </a:xfrm>
          <a:prstGeom prst="rect">
            <a:avLst/>
          </a:prstGeom>
        </p:spPr>
      </p:pic>
      <p:sp>
        <p:nvSpPr>
          <p:cNvPr id="6" name="Slide Number Placeholder 5"/>
          <p:cNvSpPr>
            <a:spLocks noGrp="1"/>
          </p:cNvSpPr>
          <p:nvPr>
            <p:ph type="sldNum" sz="quarter" idx="4"/>
          </p:nvPr>
        </p:nvSpPr>
        <p:spPr/>
        <p:txBody>
          <a:bodyPr/>
          <a:lstStyle/>
          <a:p>
            <a:fld id="{42782948-4DBE-204D-AB9E-B65E067054AE}" type="slidenum">
              <a:rPr lang="en-US" smtClean="0"/>
              <a:pPr/>
              <a:t>61</a:t>
            </a:fld>
            <a:endParaRPr lang="en-US"/>
          </a:p>
        </p:txBody>
      </p:sp>
    </p:spTree>
    <p:custDataLst>
      <p:tags r:id="rId1"/>
    </p:custDataLst>
    <p:extLst>
      <p:ext uri="{BB962C8B-B14F-4D97-AF65-F5344CB8AC3E}">
        <p14:creationId xmlns:p14="http://schemas.microsoft.com/office/powerpoint/2010/main" val="26557006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718905" y="1123950"/>
            <a:ext cx="5151549" cy="3429000"/>
          </a:xfrm>
        </p:spPr>
      </p:pic>
      <p:sp>
        <p:nvSpPr>
          <p:cNvPr id="3" name="Title 2"/>
          <p:cNvSpPr>
            <a:spLocks noGrp="1"/>
          </p:cNvSpPr>
          <p:nvPr>
            <p:ph type="title"/>
          </p:nvPr>
        </p:nvSpPr>
        <p:spPr>
          <a:xfrm>
            <a:off x="686104" y="74593"/>
            <a:ext cx="7772400" cy="954107"/>
          </a:xfrm>
        </p:spPr>
        <p:txBody>
          <a:bodyPr/>
          <a:lstStyle/>
          <a:p>
            <a:r>
              <a:rPr lang="en-US" dirty="0"/>
              <a:t>What is Not Working in USAID/Zambia REDD+ Activity?</a:t>
            </a:r>
          </a:p>
        </p:txBody>
      </p:sp>
      <p:sp>
        <p:nvSpPr>
          <p:cNvPr id="2" name="TextBox 1"/>
          <p:cNvSpPr txBox="1"/>
          <p:nvPr/>
        </p:nvSpPr>
        <p:spPr>
          <a:xfrm>
            <a:off x="368424" y="1581150"/>
            <a:ext cx="3276600" cy="2394502"/>
          </a:xfrm>
          <a:prstGeom prst="rect">
            <a:avLst/>
          </a:prstGeom>
          <a:noFill/>
        </p:spPr>
        <p:txBody>
          <a:bodyPr wrap="square" rtlCol="0">
            <a:spAutoFit/>
          </a:bodyPr>
          <a:lstStyle/>
          <a:p>
            <a:pPr marL="428625" indent="-428625">
              <a:lnSpc>
                <a:spcPct val="90000"/>
              </a:lnSpc>
              <a:spcAft>
                <a:spcPts val="1200"/>
              </a:spcAft>
              <a:buClr>
                <a:schemeClr val="tx2"/>
              </a:buClr>
              <a:buFont typeface="Arial" pitchFamily="34" charset="0"/>
              <a:buChar char="•"/>
            </a:pPr>
            <a:r>
              <a:rPr lang="en-US" dirty="0">
                <a:solidFill>
                  <a:srgbClr val="6C6463"/>
                </a:solidFill>
              </a:rPr>
              <a:t>REDD+ is relatively new and faces skepticism from some  stakeholders</a:t>
            </a:r>
          </a:p>
          <a:p>
            <a:pPr marL="428625" indent="-428625">
              <a:lnSpc>
                <a:spcPct val="90000"/>
              </a:lnSpc>
              <a:spcAft>
                <a:spcPts val="1200"/>
              </a:spcAft>
              <a:buClr>
                <a:schemeClr val="tx2"/>
              </a:buClr>
              <a:buFont typeface="Arial" pitchFamily="34" charset="0"/>
              <a:buChar char="•"/>
            </a:pPr>
            <a:r>
              <a:rPr lang="en-US" dirty="0">
                <a:solidFill>
                  <a:srgbClr val="6C6463"/>
                </a:solidFill>
              </a:rPr>
              <a:t>Government moving cautiously on REDD+  policy</a:t>
            </a:r>
          </a:p>
          <a:p>
            <a:pPr marL="428625" indent="-428625">
              <a:lnSpc>
                <a:spcPct val="90000"/>
              </a:lnSpc>
              <a:spcAft>
                <a:spcPts val="1200"/>
              </a:spcAft>
              <a:buClr>
                <a:schemeClr val="tx2"/>
              </a:buClr>
              <a:buFont typeface="Arial" pitchFamily="34" charset="0"/>
              <a:buChar char="•"/>
            </a:pPr>
            <a:r>
              <a:rPr lang="en-US" dirty="0">
                <a:solidFill>
                  <a:srgbClr val="6C6463"/>
                </a:solidFill>
              </a:rPr>
              <a:t>Uncertainty of voluntary carbon markets</a:t>
            </a:r>
            <a:endParaRPr lang="en-US" sz="1350" dirty="0">
              <a:solidFill>
                <a:srgbClr val="6C6463"/>
              </a:solidFill>
            </a:endParaRPr>
          </a:p>
        </p:txBody>
      </p:sp>
      <p:sp>
        <p:nvSpPr>
          <p:cNvPr id="5" name="Slide Number Placeholder 4"/>
          <p:cNvSpPr>
            <a:spLocks noGrp="1"/>
          </p:cNvSpPr>
          <p:nvPr>
            <p:ph type="sldNum" sz="quarter" idx="4"/>
          </p:nvPr>
        </p:nvSpPr>
        <p:spPr/>
        <p:txBody>
          <a:bodyPr/>
          <a:lstStyle/>
          <a:p>
            <a:fld id="{42782948-4DBE-204D-AB9E-B65E067054AE}" type="slidenum">
              <a:rPr lang="en-US" smtClean="0"/>
              <a:pPr/>
              <a:t>62</a:t>
            </a:fld>
            <a:endParaRPr lang="en-US"/>
          </a:p>
        </p:txBody>
      </p:sp>
    </p:spTree>
    <p:custDataLst>
      <p:tags r:id="rId1"/>
    </p:custDataLst>
    <p:extLst>
      <p:ext uri="{BB962C8B-B14F-4D97-AF65-F5344CB8AC3E}">
        <p14:creationId xmlns:p14="http://schemas.microsoft.com/office/powerpoint/2010/main" val="42858913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icture Placeholder 3"/>
          <p:cNvGraphicFramePr>
            <a:graphicFrameLocks noGrp="1"/>
          </p:cNvGraphicFramePr>
          <p:nvPr>
            <p:ph idx="1"/>
          </p:nvPr>
        </p:nvGraphicFramePr>
        <p:xfrm>
          <a:off x="685800" y="1504950"/>
          <a:ext cx="7772400" cy="2865120"/>
        </p:xfrm>
        <a:graphic>
          <a:graphicData uri="http://schemas.openxmlformats.org/drawingml/2006/table">
            <a:tbl>
              <a:tblPr firstRow="1" bandRow="1">
                <a:tableStyleId>{5C22544A-7EE6-4342-B048-85BDC9FD1C3A}</a:tableStyleId>
              </a:tblPr>
              <a:tblGrid>
                <a:gridCol w="3911353">
                  <a:extLst>
                    <a:ext uri="{9D8B030D-6E8A-4147-A177-3AD203B41FA5}">
                      <a16:colId xmlns:a16="http://schemas.microsoft.com/office/drawing/2014/main" xmlns="" val="20000"/>
                    </a:ext>
                  </a:extLst>
                </a:gridCol>
                <a:gridCol w="3861047">
                  <a:extLst>
                    <a:ext uri="{9D8B030D-6E8A-4147-A177-3AD203B41FA5}">
                      <a16:colId xmlns:a16="http://schemas.microsoft.com/office/drawing/2014/main" xmlns="" val="20001"/>
                    </a:ext>
                  </a:extLst>
                </a:gridCol>
              </a:tblGrid>
              <a:tr h="381000">
                <a:tc>
                  <a:txBody>
                    <a:bodyPr/>
                    <a:lstStyle/>
                    <a:p>
                      <a:pPr algn="ctr"/>
                      <a:r>
                        <a:rPr lang="en-US" sz="1600" b="1" dirty="0">
                          <a:solidFill>
                            <a:schemeClr val="bg1"/>
                          </a:solidFill>
                        </a:rPr>
                        <a:t>Indicator</a:t>
                      </a:r>
                    </a:p>
                  </a:txBody>
                  <a:tcPr marL="58293" marR="58293" marT="34290" marB="34290"/>
                </a:tc>
                <a:tc>
                  <a:txBody>
                    <a:bodyPr/>
                    <a:lstStyle/>
                    <a:p>
                      <a:pPr algn="ctr"/>
                      <a:r>
                        <a:rPr lang="en-US" sz="1600" dirty="0">
                          <a:solidFill>
                            <a:schemeClr val="bg1"/>
                          </a:solidFill>
                        </a:rPr>
                        <a:t>Achievement</a:t>
                      </a:r>
                    </a:p>
                  </a:txBody>
                  <a:tcPr marL="58293" marR="58293" marT="34290" marB="34290"/>
                </a:tc>
                <a:extLst>
                  <a:ext uri="{0D108BD9-81ED-4DB2-BD59-A6C34878D82A}">
                    <a16:rowId xmlns:a16="http://schemas.microsoft.com/office/drawing/2014/main" xmlns="" val="10000"/>
                  </a:ext>
                </a:extLst>
              </a:tr>
              <a:tr h="381000">
                <a:tc>
                  <a:txBody>
                    <a:bodyPr/>
                    <a:lstStyle/>
                    <a:p>
                      <a:r>
                        <a:rPr lang="en-US" sz="1600" dirty="0"/>
                        <a:t># of ha of biological significance</a:t>
                      </a:r>
                      <a:r>
                        <a:rPr lang="en-US" sz="1600" baseline="0" dirty="0"/>
                        <a:t> under improved management</a:t>
                      </a:r>
                      <a:endParaRPr lang="en-US" sz="1600" dirty="0"/>
                    </a:p>
                  </a:txBody>
                  <a:tcPr marL="58293" marR="58293" marT="34290" marB="34290"/>
                </a:tc>
                <a:tc>
                  <a:txBody>
                    <a:bodyPr/>
                    <a:lstStyle/>
                    <a:p>
                      <a:pPr algn="ctr"/>
                      <a:r>
                        <a:rPr lang="en-US" sz="1600" dirty="0"/>
                        <a:t>Over 700,000 ha</a:t>
                      </a:r>
                    </a:p>
                  </a:txBody>
                  <a:tcPr marL="58293" marR="58293" marT="34290" marB="34290"/>
                </a:tc>
                <a:extLst>
                  <a:ext uri="{0D108BD9-81ED-4DB2-BD59-A6C34878D82A}">
                    <a16:rowId xmlns:a16="http://schemas.microsoft.com/office/drawing/2014/main" xmlns="" val="10001"/>
                  </a:ext>
                </a:extLst>
              </a:tr>
              <a:tr h="381000">
                <a:tc>
                  <a:txBody>
                    <a:bodyPr/>
                    <a:lstStyle/>
                    <a:p>
                      <a:r>
                        <a:rPr lang="en-US" sz="1600" dirty="0"/>
                        <a:t>GHG emissions reduced</a:t>
                      </a:r>
                      <a:r>
                        <a:rPr lang="en-US" sz="1600" baseline="0" dirty="0"/>
                        <a:t> or avoided </a:t>
                      </a:r>
                      <a:endParaRPr lang="en-US" sz="1600" dirty="0"/>
                    </a:p>
                  </a:txBody>
                  <a:tcPr marL="58293" marR="58293" marT="34290" marB="34290"/>
                </a:tc>
                <a:tc>
                  <a:txBody>
                    <a:bodyPr/>
                    <a:lstStyle/>
                    <a:p>
                      <a:pPr algn="ctr"/>
                      <a:r>
                        <a:rPr lang="en-US" sz="1600" dirty="0"/>
                        <a:t>572,000 tCO2e</a:t>
                      </a:r>
                    </a:p>
                  </a:txBody>
                  <a:tcPr marL="58293" marR="58293" marT="34290" marB="34290"/>
                </a:tc>
                <a:extLst>
                  <a:ext uri="{0D108BD9-81ED-4DB2-BD59-A6C34878D82A}">
                    <a16:rowId xmlns:a16="http://schemas.microsoft.com/office/drawing/2014/main" xmlns="" val="10002"/>
                  </a:ext>
                </a:extLst>
              </a:tr>
              <a:tr h="381000">
                <a:tc>
                  <a:txBody>
                    <a:bodyPr/>
                    <a:lstStyle/>
                    <a:p>
                      <a:r>
                        <a:rPr lang="en-US" sz="1600" dirty="0"/>
                        <a:t>#</a:t>
                      </a:r>
                      <a:r>
                        <a:rPr lang="en-US" sz="1600" baseline="0" dirty="0"/>
                        <a:t> of people receiving livelihood co-benefits </a:t>
                      </a:r>
                      <a:endParaRPr lang="en-US" sz="1600" dirty="0"/>
                    </a:p>
                  </a:txBody>
                  <a:tcPr marL="58293" marR="58293" marT="34290" marB="34290"/>
                </a:tc>
                <a:tc>
                  <a:txBody>
                    <a:bodyPr/>
                    <a:lstStyle/>
                    <a:p>
                      <a:pPr algn="ctr"/>
                      <a:r>
                        <a:rPr lang="en-US" sz="1600" dirty="0"/>
                        <a:t>102,000 </a:t>
                      </a:r>
                    </a:p>
                  </a:txBody>
                  <a:tcPr marL="58293" marR="58293" marT="34290" marB="34290"/>
                </a:tc>
                <a:extLst>
                  <a:ext uri="{0D108BD9-81ED-4DB2-BD59-A6C34878D82A}">
                    <a16:rowId xmlns:a16="http://schemas.microsoft.com/office/drawing/2014/main" xmlns="" val="10003"/>
                  </a:ext>
                </a:extLst>
              </a:tr>
              <a:tr h="609600">
                <a:tc>
                  <a:txBody>
                    <a:bodyPr/>
                    <a:lstStyle/>
                    <a:p>
                      <a:r>
                        <a:rPr lang="en-US" sz="1600" dirty="0"/>
                        <a:t># of institutions with improved capacity to assess CC risks</a:t>
                      </a:r>
                    </a:p>
                  </a:txBody>
                  <a:tcPr marL="58293" marR="58293" marT="34290" marB="34290"/>
                </a:tc>
                <a:tc>
                  <a:txBody>
                    <a:bodyPr/>
                    <a:lstStyle/>
                    <a:p>
                      <a:pPr algn="ctr"/>
                      <a:r>
                        <a:rPr lang="en-US" sz="1600" dirty="0"/>
                        <a:t>82 (government and</a:t>
                      </a:r>
                      <a:r>
                        <a:rPr lang="en-US" sz="1600" baseline="0" dirty="0"/>
                        <a:t> CBOs)</a:t>
                      </a:r>
                      <a:endParaRPr lang="en-US" sz="1600" dirty="0"/>
                    </a:p>
                  </a:txBody>
                  <a:tcPr marL="58293" marR="58293" marT="34290" marB="34290"/>
                </a:tc>
                <a:extLst>
                  <a:ext uri="{0D108BD9-81ED-4DB2-BD59-A6C34878D82A}">
                    <a16:rowId xmlns:a16="http://schemas.microsoft.com/office/drawing/2014/main" xmlns="" val="10004"/>
                  </a:ext>
                </a:extLst>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 of carbon</a:t>
                      </a:r>
                      <a:r>
                        <a:rPr lang="en-US" sz="1600" baseline="0" dirty="0"/>
                        <a:t> credits sold</a:t>
                      </a:r>
                      <a:endParaRPr lang="en-US" sz="1600" dirty="0"/>
                    </a:p>
                    <a:p>
                      <a:endParaRPr lang="en-US" sz="1600" dirty="0"/>
                    </a:p>
                  </a:txBody>
                  <a:tcPr marL="58293" marR="58293" marT="34290" marB="34290"/>
                </a:tc>
                <a:tc>
                  <a:txBody>
                    <a:bodyPr/>
                    <a:lstStyle/>
                    <a:p>
                      <a:pPr algn="ctr"/>
                      <a:r>
                        <a:rPr lang="en-US" sz="1600" dirty="0"/>
                        <a:t>556,000</a:t>
                      </a:r>
                    </a:p>
                  </a:txBody>
                  <a:tcPr marL="58293" marR="58293" marT="34290" marB="34290"/>
                </a:tc>
                <a:extLst>
                  <a:ext uri="{0D108BD9-81ED-4DB2-BD59-A6C34878D82A}">
                    <a16:rowId xmlns:a16="http://schemas.microsoft.com/office/drawing/2014/main" xmlns="" val="10005"/>
                  </a:ext>
                </a:extLst>
              </a:tr>
            </a:tbl>
          </a:graphicData>
        </a:graphic>
      </p:graphicFrame>
      <p:sp>
        <p:nvSpPr>
          <p:cNvPr id="2" name="Title 1"/>
          <p:cNvSpPr>
            <a:spLocks noGrp="1"/>
          </p:cNvSpPr>
          <p:nvPr>
            <p:ph type="title"/>
          </p:nvPr>
        </p:nvSpPr>
        <p:spPr/>
        <p:txBody>
          <a:bodyPr/>
          <a:lstStyle/>
          <a:p>
            <a:r>
              <a:rPr lang="en-US" dirty="0"/>
              <a:t>USAID/Zambia REDD+ Activity Outcomes</a:t>
            </a:r>
          </a:p>
        </p:txBody>
      </p:sp>
      <p:sp>
        <p:nvSpPr>
          <p:cNvPr id="3" name="Slide Number Placeholder 2"/>
          <p:cNvSpPr>
            <a:spLocks noGrp="1"/>
          </p:cNvSpPr>
          <p:nvPr>
            <p:ph type="sldNum" sz="quarter" idx="4"/>
          </p:nvPr>
        </p:nvSpPr>
        <p:spPr/>
        <p:txBody>
          <a:bodyPr/>
          <a:lstStyle/>
          <a:p>
            <a:fld id="{42782948-4DBE-204D-AB9E-B65E067054AE}" type="slidenum">
              <a:rPr lang="en-US" smtClean="0"/>
              <a:pPr/>
              <a:t>63</a:t>
            </a:fld>
            <a:endParaRPr lang="en-US"/>
          </a:p>
        </p:txBody>
      </p:sp>
    </p:spTree>
    <p:custDataLst>
      <p:tags r:id="rId1"/>
    </p:custDataLst>
    <p:extLst>
      <p:ext uri="{BB962C8B-B14F-4D97-AF65-F5344CB8AC3E}">
        <p14:creationId xmlns:p14="http://schemas.microsoft.com/office/powerpoint/2010/main" val="4079960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438150"/>
            <a:ext cx="8991600" cy="4419600"/>
          </a:xfrm>
        </p:spPr>
        <p:txBody>
          <a:bodyPr>
            <a:noAutofit/>
          </a:bodyPr>
          <a:lstStyle/>
          <a:p>
            <a:r>
              <a:rPr lang="en-US" sz="1800" dirty="0"/>
              <a:t>Highlighted importance of including land-based sources and sinks, including through voluntary REDD+</a:t>
            </a:r>
          </a:p>
          <a:p>
            <a:pPr lvl="1"/>
            <a:r>
              <a:rPr lang="en-US" sz="1800" dirty="0"/>
              <a:t>Warsaw Framework rules continue to apply for results-based payments</a:t>
            </a:r>
          </a:p>
          <a:p>
            <a:pPr lvl="1"/>
            <a:r>
              <a:rPr lang="en-US" sz="1800" dirty="0"/>
              <a:t>If REDD+ included in nationally determined contributions (NDCs), must also follow Paris Agreement guidelines</a:t>
            </a:r>
          </a:p>
          <a:p>
            <a:r>
              <a:rPr lang="en-US" dirty="0"/>
              <a:t>Rulebook almost entirely finalized at COP24 in December 2018</a:t>
            </a:r>
          </a:p>
          <a:p>
            <a:pPr lvl="1"/>
            <a:r>
              <a:rPr lang="en-US" dirty="0"/>
              <a:t>Addressed carbon accounting, national inventory reports, biennial transparency reports (progress toward NDCs), and finance</a:t>
            </a:r>
          </a:p>
          <a:p>
            <a:pPr lvl="1"/>
            <a:r>
              <a:rPr lang="en-US" dirty="0"/>
              <a:t>Guidance on markets and avoiding double counting in NDCs not finalized; expected at COP25</a:t>
            </a:r>
          </a:p>
        </p:txBody>
      </p:sp>
      <p:sp>
        <p:nvSpPr>
          <p:cNvPr id="4" name="Slide Number Placeholder 3"/>
          <p:cNvSpPr>
            <a:spLocks noGrp="1"/>
          </p:cNvSpPr>
          <p:nvPr>
            <p:ph type="sldNum" sz="quarter" idx="4"/>
          </p:nvPr>
        </p:nvSpPr>
        <p:spPr/>
        <p:txBody>
          <a:bodyPr/>
          <a:lstStyle/>
          <a:p>
            <a:pPr>
              <a:defRPr/>
            </a:pPr>
            <a:fld id="{070D57B3-A18F-461C-A39D-846CC2834F0D}" type="slidenum">
              <a:rPr lang="en-US" smtClean="0"/>
              <a:pPr>
                <a:defRPr/>
              </a:pPr>
              <a:t>7</a:t>
            </a:fld>
            <a:endParaRPr lang="en-US" dirty="0"/>
          </a:p>
        </p:txBody>
      </p:sp>
      <p:sp>
        <p:nvSpPr>
          <p:cNvPr id="3" name="Title 2"/>
          <p:cNvSpPr>
            <a:spLocks noGrp="1"/>
          </p:cNvSpPr>
          <p:nvPr>
            <p:ph type="title"/>
          </p:nvPr>
        </p:nvSpPr>
        <p:spPr>
          <a:xfrm>
            <a:off x="304800" y="209550"/>
            <a:ext cx="8153704" cy="228600"/>
          </a:xfrm>
        </p:spPr>
        <p:txBody>
          <a:bodyPr>
            <a:normAutofit fontScale="90000"/>
          </a:bodyPr>
          <a:lstStyle/>
          <a:p>
            <a:r>
              <a:rPr lang="en-US" dirty="0"/>
              <a:t>REDD+ </a:t>
            </a:r>
            <a:r>
              <a:rPr lang="en-US" cap="none" dirty="0"/>
              <a:t>and the Paris Agreement</a:t>
            </a:r>
          </a:p>
        </p:txBody>
      </p:sp>
    </p:spTree>
    <p:extLst>
      <p:ext uri="{BB962C8B-B14F-4D97-AF65-F5344CB8AC3E}">
        <p14:creationId xmlns:p14="http://schemas.microsoft.com/office/powerpoint/2010/main" val="1725327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971550"/>
            <a:ext cx="8839200" cy="3810000"/>
          </a:xfrm>
        </p:spPr>
        <p:txBody>
          <a:bodyPr>
            <a:normAutofit/>
          </a:bodyPr>
          <a:lstStyle/>
          <a:p>
            <a:r>
              <a:rPr lang="en-US" dirty="0"/>
              <a:t> Increased commitments to all types of GHG mitigation to meet long-term temperature goals</a:t>
            </a:r>
          </a:p>
          <a:p>
            <a:r>
              <a:rPr lang="en-US" sz="1800" dirty="0"/>
              <a:t>Article 5 encouraged all parties to implement and support REDD+</a:t>
            </a:r>
          </a:p>
          <a:p>
            <a:pPr lvl="1"/>
            <a:r>
              <a:rPr lang="en-US" sz="1800" dirty="0"/>
              <a:t>Goal:  Net balance of emissions and removals from AFOLU in second half of century</a:t>
            </a:r>
          </a:p>
          <a:p>
            <a:pPr>
              <a:buClr>
                <a:schemeClr val="bg2"/>
              </a:buClr>
              <a:buFont typeface="Arial" panose="020B0604020202020204" pitchFamily="34" charset="0"/>
              <a:buChar char="•"/>
            </a:pPr>
            <a:r>
              <a:rPr lang="en-US" dirty="0"/>
              <a:t>Article 6 cooperative approaches:  Internationally Transferred Mitigation Outcomes</a:t>
            </a:r>
          </a:p>
        </p:txBody>
      </p:sp>
      <p:sp>
        <p:nvSpPr>
          <p:cNvPr id="4" name="Slide Number Placeholder 3"/>
          <p:cNvSpPr>
            <a:spLocks noGrp="1"/>
          </p:cNvSpPr>
          <p:nvPr>
            <p:ph type="sldNum" sz="quarter" idx="4"/>
          </p:nvPr>
        </p:nvSpPr>
        <p:spPr/>
        <p:txBody>
          <a:bodyPr/>
          <a:lstStyle/>
          <a:p>
            <a:pPr>
              <a:defRPr/>
            </a:pPr>
            <a:fld id="{070D57B3-A18F-461C-A39D-846CC2834F0D}" type="slidenum">
              <a:rPr lang="en-US" smtClean="0"/>
              <a:pPr>
                <a:defRPr/>
              </a:pPr>
              <a:t>8</a:t>
            </a:fld>
            <a:endParaRPr lang="en-US" dirty="0"/>
          </a:p>
        </p:txBody>
      </p:sp>
      <p:sp>
        <p:nvSpPr>
          <p:cNvPr id="3" name="Title 2"/>
          <p:cNvSpPr>
            <a:spLocks noGrp="1"/>
          </p:cNvSpPr>
          <p:nvPr>
            <p:ph type="title"/>
          </p:nvPr>
        </p:nvSpPr>
        <p:spPr>
          <a:xfrm>
            <a:off x="686104" y="505480"/>
            <a:ext cx="7772400" cy="389870"/>
          </a:xfrm>
        </p:spPr>
        <p:txBody>
          <a:bodyPr>
            <a:noAutofit/>
          </a:bodyPr>
          <a:lstStyle/>
          <a:p>
            <a:r>
              <a:rPr lang="en-US" cap="none" dirty="0"/>
              <a:t>Will the Paris Agreement Lead to Greater Funding for </a:t>
            </a:r>
            <a:r>
              <a:rPr lang="en-US" dirty="0"/>
              <a:t>REDD+?</a:t>
            </a:r>
          </a:p>
        </p:txBody>
      </p:sp>
    </p:spTree>
    <p:extLst>
      <p:ext uri="{BB962C8B-B14F-4D97-AF65-F5344CB8AC3E}">
        <p14:creationId xmlns:p14="http://schemas.microsoft.com/office/powerpoint/2010/main" val="481488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CE72BF24-0E98-4350-A017-A4462778C740}"/>
              </a:ext>
            </a:extLst>
          </p:cNvPr>
          <p:cNvSpPr>
            <a:spLocks noGrp="1"/>
          </p:cNvSpPr>
          <p:nvPr>
            <p:ph idx="1"/>
          </p:nvPr>
        </p:nvSpPr>
        <p:spPr/>
        <p:txBody>
          <a:bodyPr>
            <a:normAutofit fontScale="70000" lnSpcReduction="20000"/>
          </a:bodyPr>
          <a:lstStyle/>
          <a:p>
            <a:pPr>
              <a:buClr>
                <a:schemeClr val="tx2"/>
              </a:buClr>
            </a:pPr>
            <a:r>
              <a:rPr lang="en-US" dirty="0"/>
              <a:t>New domestic compliance markets (e.g., California and Colombia) and ambitious country targets (e.g., Netherlands)</a:t>
            </a:r>
          </a:p>
          <a:p>
            <a:pPr>
              <a:buClr>
                <a:schemeClr val="tx2"/>
              </a:buClr>
            </a:pPr>
            <a:r>
              <a:rPr lang="en-US" dirty="0"/>
              <a:t>Higher carbon prices for REDD+ than on voluntary markets (and large variation in voluntary market prices)</a:t>
            </a:r>
          </a:p>
          <a:p>
            <a:pPr>
              <a:buClr>
                <a:schemeClr val="tx2"/>
              </a:buClr>
            </a:pPr>
            <a:r>
              <a:rPr lang="en-US" dirty="0"/>
              <a:t>Shareholder pressure on transnational corporations for ambitious mitigation targets</a:t>
            </a:r>
          </a:p>
          <a:p>
            <a:pPr>
              <a:buClr>
                <a:schemeClr val="tx2"/>
              </a:buClr>
            </a:pPr>
            <a:r>
              <a:rPr lang="en-US" dirty="0"/>
              <a:t>Many countries working on nesting REDD+ projects within jurisdictional approach (including Forest Carbon Partnership Facility’s Carbon Fund)</a:t>
            </a:r>
          </a:p>
          <a:p>
            <a:pPr>
              <a:buClr>
                <a:schemeClr val="tx2"/>
              </a:buClr>
            </a:pPr>
            <a:r>
              <a:rPr lang="en-US" dirty="0"/>
              <a:t>Other countries incorporating projects into national REDD+ and NDCs</a:t>
            </a:r>
          </a:p>
          <a:p>
            <a:pPr>
              <a:buClr>
                <a:schemeClr val="tx2"/>
              </a:buClr>
            </a:pPr>
            <a:r>
              <a:rPr lang="en-US" dirty="0"/>
              <a:t>Connection to sustainable supply chain movement (Tropical Forest Alliance 2020)</a:t>
            </a:r>
          </a:p>
          <a:p>
            <a:pPr>
              <a:buClr>
                <a:schemeClr val="tx2"/>
              </a:buClr>
            </a:pPr>
            <a:r>
              <a:rPr lang="en-US" dirty="0"/>
              <a:t>Increasing global commitment to restoration (e.g., Norway)</a:t>
            </a:r>
          </a:p>
          <a:p>
            <a:pPr>
              <a:buClr>
                <a:schemeClr val="tx2"/>
              </a:buClr>
            </a:pPr>
            <a:r>
              <a:rPr lang="en-US" dirty="0"/>
              <a:t>Increasing developing country interest in reforestation (e.g., Ethiopia and India)</a:t>
            </a:r>
          </a:p>
          <a:p>
            <a:pPr marL="0" indent="0">
              <a:buClr>
                <a:schemeClr val="tx2"/>
              </a:buClr>
              <a:buNone/>
            </a:pPr>
            <a:endParaRPr lang="en-US" dirty="0"/>
          </a:p>
        </p:txBody>
      </p:sp>
      <p:sp>
        <p:nvSpPr>
          <p:cNvPr id="4" name="Slide Number Placeholder 3">
            <a:extLst>
              <a:ext uri="{FF2B5EF4-FFF2-40B4-BE49-F238E27FC236}">
                <a16:creationId xmlns:a16="http://schemas.microsoft.com/office/drawing/2014/main" xmlns="" id="{68ED0375-C809-466B-96F4-2572C5DBFDF9}"/>
              </a:ext>
            </a:extLst>
          </p:cNvPr>
          <p:cNvSpPr>
            <a:spLocks noGrp="1"/>
          </p:cNvSpPr>
          <p:nvPr>
            <p:ph type="sldNum" sz="quarter" idx="4"/>
          </p:nvPr>
        </p:nvSpPr>
        <p:spPr/>
        <p:txBody>
          <a:bodyPr/>
          <a:lstStyle/>
          <a:p>
            <a:fld id="{42782948-4DBE-204D-AB9E-B65E067054AE}" type="slidenum">
              <a:rPr lang="en-US" smtClean="0"/>
              <a:pPr/>
              <a:t>9</a:t>
            </a:fld>
            <a:endParaRPr lang="en-US"/>
          </a:p>
        </p:txBody>
      </p:sp>
      <p:sp>
        <p:nvSpPr>
          <p:cNvPr id="5" name="Title 4">
            <a:extLst>
              <a:ext uri="{FF2B5EF4-FFF2-40B4-BE49-F238E27FC236}">
                <a16:creationId xmlns:a16="http://schemas.microsoft.com/office/drawing/2014/main" xmlns="" id="{7C87EDEB-7F1F-462D-8A9E-791EE6707505}"/>
              </a:ext>
            </a:extLst>
          </p:cNvPr>
          <p:cNvSpPr>
            <a:spLocks noGrp="1"/>
          </p:cNvSpPr>
          <p:nvPr>
            <p:ph type="title"/>
          </p:nvPr>
        </p:nvSpPr>
        <p:spPr/>
        <p:txBody>
          <a:bodyPr/>
          <a:lstStyle/>
          <a:p>
            <a:r>
              <a:rPr lang="en-US" dirty="0"/>
              <a:t>R</a:t>
            </a:r>
            <a:r>
              <a:rPr lang="en-US" cap="none" dirty="0"/>
              <a:t>ecent Trends in </a:t>
            </a:r>
            <a:r>
              <a:rPr lang="en-US" dirty="0"/>
              <a:t>REDD+ </a:t>
            </a:r>
            <a:r>
              <a:rPr lang="en-US" cap="none" dirty="0"/>
              <a:t>and</a:t>
            </a:r>
            <a:r>
              <a:rPr lang="en-US" dirty="0"/>
              <a:t> </a:t>
            </a:r>
            <a:r>
              <a:rPr lang="en-US" cap="none" dirty="0"/>
              <a:t>Carbon Markets</a:t>
            </a:r>
            <a:endParaRPr lang="en-US" dirty="0"/>
          </a:p>
        </p:txBody>
      </p:sp>
      <p:sp>
        <p:nvSpPr>
          <p:cNvPr id="7" name="Date Placeholder 1">
            <a:extLst>
              <a:ext uri="{FF2B5EF4-FFF2-40B4-BE49-F238E27FC236}">
                <a16:creationId xmlns:a16="http://schemas.microsoft.com/office/drawing/2014/main" xmlns="" id="{6345022A-1D5B-4620-84FE-89D72CDFE7E0}"/>
              </a:ext>
            </a:extLst>
          </p:cNvPr>
          <p:cNvSpPr txBox="1">
            <a:spLocks/>
          </p:cNvSpPr>
          <p:nvPr/>
        </p:nvSpPr>
        <p:spPr>
          <a:xfrm>
            <a:off x="304800" y="4660509"/>
            <a:ext cx="990600" cy="14009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800" dirty="0"/>
          </a:p>
        </p:txBody>
      </p:sp>
    </p:spTree>
    <p:extLst>
      <p:ext uri="{BB962C8B-B14F-4D97-AF65-F5344CB8AC3E}">
        <p14:creationId xmlns:p14="http://schemas.microsoft.com/office/powerpoint/2010/main" val="24638799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EADIR PPT Template-Oct 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CEADIR PPT Template 16.9</Template>
  <TotalTime>2742</TotalTime>
  <Words>5764</Words>
  <Application>Microsoft Office PowerPoint</Application>
  <PresentationFormat>On-screen Show (16:9)</PresentationFormat>
  <Paragraphs>733</Paragraphs>
  <Slides>63</Slides>
  <Notes>50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CEADIR PPT Template-Oct 2016</vt:lpstr>
      <vt:lpstr>Analysis and Financing for REDD+ and Carbon Markets</vt:lpstr>
      <vt:lpstr>What Are REDD and REDD+?</vt:lpstr>
      <vt:lpstr>Slow Process of REDD and REDD+</vt:lpstr>
      <vt:lpstr>Required Elements For REDD+</vt:lpstr>
      <vt:lpstr>Project-Based REDD+</vt:lpstr>
      <vt:lpstr>Jurisdictional and Nested REDD+</vt:lpstr>
      <vt:lpstr>REDD+ and the Paris Agreement</vt:lpstr>
      <vt:lpstr>Will the Paris Agreement Lead to Greater Funding for REDD+?</vt:lpstr>
      <vt:lpstr>Recent Trends in REDD+ and Carbon Markets</vt:lpstr>
      <vt:lpstr>New Opportunities for REDD+ in Sustainable Supply Chains</vt:lpstr>
      <vt:lpstr>Structuring REDD+ Agreements (I)</vt:lpstr>
      <vt:lpstr>Structuring REDD+ Agreements (2)</vt:lpstr>
      <vt:lpstr>       UNFCCC Fact Sheets on REDD+</vt:lpstr>
      <vt:lpstr> Requirements for REDD+ Results-Based Payments</vt:lpstr>
      <vt:lpstr>REDD+ Steps</vt:lpstr>
      <vt:lpstr>Setting Forest Reference Levels (FRLs)</vt:lpstr>
      <vt:lpstr>Issues in Establishing Reference Levels (Baselines)</vt:lpstr>
      <vt:lpstr>Use of Multiple Land Use Models</vt:lpstr>
      <vt:lpstr>GHG Net Emissions Reductions</vt:lpstr>
      <vt:lpstr>Crediting Baselines Only Count Part of Emission Reductions from BAU</vt:lpstr>
      <vt:lpstr>Additionality</vt:lpstr>
      <vt:lpstr>Carbon Credit Adjustments </vt:lpstr>
      <vt:lpstr> Measurement, Reporting, and Verification (MRV)</vt:lpstr>
      <vt:lpstr>Analyzing REDD+ Costs</vt:lpstr>
      <vt:lpstr>Land and Carbon Rights Issues</vt:lpstr>
      <vt:lpstr>Other Concerns With REDD+</vt:lpstr>
      <vt:lpstr>UNFCCC Safeguards to Avoid Negative Impacts of REDD+</vt:lpstr>
      <vt:lpstr>European Union Compliance Markets</vt:lpstr>
      <vt:lpstr>Voluntary Markets</vt:lpstr>
      <vt:lpstr>Prices on U.S. Compliance and Fair Trade Voluntary Market in 2018 ($/tCO2E) </vt:lpstr>
      <vt:lpstr>Voluntary Carbon Market Offsets, 2005-2018 Q1</vt:lpstr>
      <vt:lpstr>Voluntary Carbon Offset Projects, 2008-2018 Q1</vt:lpstr>
      <vt:lpstr>Volume and Number of Carbon Offset Sales by Price, 2018 Q1</vt:lpstr>
      <vt:lpstr>Major REDD+ Funders (I)</vt:lpstr>
      <vt:lpstr>Major REDD+ Funders (2)</vt:lpstr>
      <vt:lpstr>REDD Acceleration Fund</vt:lpstr>
      <vt:lpstr>How REDD+ Acceleration Fund Will Work</vt:lpstr>
      <vt:lpstr>New Funding Sources for REDD+</vt:lpstr>
      <vt:lpstr>Potential Opportunities for USAID REDD+ Support </vt:lpstr>
      <vt:lpstr>SILVACARBON Program</vt:lpstr>
      <vt:lpstr>USAID Supports MRV Work of Other USG Agencies</vt:lpstr>
      <vt:lpstr>UN-REDD Support</vt:lpstr>
      <vt:lpstr>Global Forest Observation Initiative (GFOI)</vt:lpstr>
      <vt:lpstr>GFOI Methods and Guidance Document</vt:lpstr>
      <vt:lpstr>REDDcompass Website</vt:lpstr>
      <vt:lpstr>References (1)</vt:lpstr>
      <vt:lpstr>References (2)</vt:lpstr>
      <vt:lpstr>References (3)</vt:lpstr>
      <vt:lpstr>Other Web Resources</vt:lpstr>
      <vt:lpstr>ANNEX SLIDES</vt:lpstr>
      <vt:lpstr>Deforestation and Forest Degradation</vt:lpstr>
      <vt:lpstr>Greenhouse Gases</vt:lpstr>
      <vt:lpstr>Forests, Agriculture, and Global Warming</vt:lpstr>
      <vt:lpstr>Land Use Emissions in Developing Countries</vt:lpstr>
      <vt:lpstr>Sources of AFOLU Emissions</vt:lpstr>
      <vt:lpstr>Mitigation Potential From AFOLU</vt:lpstr>
      <vt:lpstr>IPCC Assessment on AFOLU Emissions Reduction</vt:lpstr>
      <vt:lpstr>Potential of Natural Climate Solutions</vt:lpstr>
      <vt:lpstr>Climate Mitigation Potential of 20 Natural Climate Solutions</vt:lpstr>
      <vt:lpstr>Natural Climate Solutions Potential</vt:lpstr>
      <vt:lpstr>What is Working in USAID/Zambia REDD+ Activity for Forests? </vt:lpstr>
      <vt:lpstr>What is Not Working in USAID/Zambia REDD+ Activity?</vt:lpstr>
      <vt:lpstr>USAID/Zambia REDD+ Activity Outcomes</vt:lpstr>
    </vt:vector>
  </TitlesOfParts>
  <Company>Abt Associates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Alexa Smith-Rommel</dc:creator>
  <cp:lastModifiedBy>Hyman, Eric (E3/EP/CB)</cp:lastModifiedBy>
  <cp:revision>186</cp:revision>
  <cp:lastPrinted>2018-11-09T15:47:16Z</cp:lastPrinted>
  <dcterms:created xsi:type="dcterms:W3CDTF">2018-05-29T16:19:40Z</dcterms:created>
  <dcterms:modified xsi:type="dcterms:W3CDTF">2019-07-01T13:43:49Z</dcterms:modified>
</cp:coreProperties>
</file>