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5" r:id="rId1"/>
    <p:sldMasterId id="2147484084" r:id="rId2"/>
  </p:sldMasterIdLst>
  <p:notesMasterIdLst>
    <p:notesMasterId r:id="rId22"/>
  </p:notesMasterIdLst>
  <p:handoutMasterIdLst>
    <p:handoutMasterId r:id="rId23"/>
  </p:handoutMasterIdLst>
  <p:sldIdLst>
    <p:sldId id="306" r:id="rId3"/>
    <p:sldId id="279" r:id="rId4"/>
    <p:sldId id="300" r:id="rId5"/>
    <p:sldId id="301" r:id="rId6"/>
    <p:sldId id="303" r:id="rId7"/>
    <p:sldId id="304" r:id="rId8"/>
    <p:sldId id="283" r:id="rId9"/>
    <p:sldId id="310" r:id="rId10"/>
    <p:sldId id="311" r:id="rId11"/>
    <p:sldId id="313" r:id="rId12"/>
    <p:sldId id="292" r:id="rId13"/>
    <p:sldId id="320" r:id="rId14"/>
    <p:sldId id="317" r:id="rId15"/>
    <p:sldId id="318" r:id="rId16"/>
    <p:sldId id="297" r:id="rId17"/>
    <p:sldId id="322" r:id="rId18"/>
    <p:sldId id="305" r:id="rId19"/>
    <p:sldId id="323" r:id="rId20"/>
    <p:sldId id="308" r:id="rId21"/>
  </p:sldIdLst>
  <p:sldSz cx="9144000" cy="6858000" type="screen4x3"/>
  <p:notesSz cx="7004050" cy="9290050"/>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6">
          <p15:clr>
            <a:srgbClr val="A4A3A4"/>
          </p15:clr>
        </p15:guide>
        <p15:guide id="2" pos="220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A6C"/>
    <a:srgbClr val="9DBFE3"/>
    <a:srgbClr val="CC0000"/>
    <a:srgbClr val="CC3300"/>
    <a:srgbClr val="990000"/>
    <a:srgbClr val="FFFF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132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16"/>
    </p:cViewPr>
  </p:sorterViewPr>
  <p:notesViewPr>
    <p:cSldViewPr snapToGrid="0">
      <p:cViewPr>
        <p:scale>
          <a:sx n="100" d="100"/>
          <a:sy n="100" d="100"/>
        </p:scale>
        <p:origin x="-2058" y="2118"/>
      </p:cViewPr>
      <p:guideLst>
        <p:guide orient="horz" pos="2926"/>
        <p:guide pos="220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5D4E6B-B5DC-4D7E-A060-C2D87D573B48}"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SG"/>
        </a:p>
      </dgm:t>
    </dgm:pt>
    <dgm:pt modelId="{F6E5FD75-D475-4072-8AEE-2FA6F9E999B4}">
      <dgm:prSet phldrT="[Text]" custT="1"/>
      <dgm:spPr>
        <a:solidFill>
          <a:srgbClr val="0070C0"/>
        </a:solidFill>
      </dgm:spPr>
      <dgm:t>
        <a:bodyPr/>
        <a:lstStyle/>
        <a:p>
          <a:r>
            <a:rPr lang="en-US" sz="1800" dirty="0" smtClean="0"/>
            <a:t>BMO</a:t>
          </a:r>
        </a:p>
        <a:p>
          <a:r>
            <a:rPr lang="en-US" sz="1400" dirty="0" smtClean="0"/>
            <a:t>UUFFA:</a:t>
          </a:r>
        </a:p>
        <a:p>
          <a:r>
            <a:rPr lang="en-US" sz="1400" dirty="0" smtClean="0"/>
            <a:t>Organize, coordinate, finance</a:t>
          </a:r>
          <a:endParaRPr lang="en-SG" sz="1400" dirty="0"/>
        </a:p>
      </dgm:t>
    </dgm:pt>
    <dgm:pt modelId="{01791EA2-B5F1-4CF1-833F-5E57F5C25017}" type="parTrans" cxnId="{79031631-45F6-4BCF-848E-94F80DBB24CB}">
      <dgm:prSet/>
      <dgm:spPr/>
      <dgm:t>
        <a:bodyPr/>
        <a:lstStyle/>
        <a:p>
          <a:endParaRPr lang="en-SG"/>
        </a:p>
      </dgm:t>
    </dgm:pt>
    <dgm:pt modelId="{309EDBA9-D1BD-4D08-92D7-6D1D63D7CB1E}" type="sibTrans" cxnId="{79031631-45F6-4BCF-848E-94F80DBB24CB}">
      <dgm:prSet/>
      <dgm:spPr>
        <a:solidFill>
          <a:srgbClr val="FFC000"/>
        </a:solidFill>
        <a:ln>
          <a:solidFill>
            <a:schemeClr val="tx1"/>
          </a:solidFill>
        </a:ln>
      </dgm:spPr>
      <dgm:t>
        <a:bodyPr/>
        <a:lstStyle/>
        <a:p>
          <a:endParaRPr lang="en-SG"/>
        </a:p>
      </dgm:t>
    </dgm:pt>
    <dgm:pt modelId="{C3FA2F6B-CE40-458D-8ACF-2DB291324745}">
      <dgm:prSet phldrT="[Text]" custT="1"/>
      <dgm:spPr>
        <a:solidFill>
          <a:srgbClr val="006600"/>
        </a:solidFill>
      </dgm:spPr>
      <dgm:t>
        <a:bodyPr/>
        <a:lstStyle/>
        <a:p>
          <a:r>
            <a:rPr lang="en-US" sz="1600" dirty="0" smtClean="0"/>
            <a:t>Hatchery</a:t>
          </a:r>
        </a:p>
        <a:p>
          <a:r>
            <a:rPr lang="en-US" sz="1400" dirty="0" err="1" smtClean="0"/>
            <a:t>Brafin</a:t>
          </a:r>
          <a:r>
            <a:rPr lang="en-US" sz="1400" dirty="0" smtClean="0"/>
            <a:t> farms</a:t>
          </a:r>
        </a:p>
        <a:p>
          <a:r>
            <a:rPr lang="en-US" sz="1400" dirty="0" smtClean="0"/>
            <a:t>Supply fingerlings</a:t>
          </a:r>
          <a:endParaRPr lang="en-SG" sz="1400" dirty="0"/>
        </a:p>
      </dgm:t>
    </dgm:pt>
    <dgm:pt modelId="{F96A497E-C3D3-49BC-BA39-8084D7B3C353}" type="parTrans" cxnId="{15E75AE4-15B1-4225-8E37-F8B669AC0CEE}">
      <dgm:prSet/>
      <dgm:spPr/>
      <dgm:t>
        <a:bodyPr/>
        <a:lstStyle/>
        <a:p>
          <a:endParaRPr lang="en-SG"/>
        </a:p>
      </dgm:t>
    </dgm:pt>
    <dgm:pt modelId="{C92A7072-B38A-4EB4-99F2-8AF4AFEF00B1}" type="sibTrans" cxnId="{15E75AE4-15B1-4225-8E37-F8B669AC0CEE}">
      <dgm:prSet/>
      <dgm:spPr>
        <a:solidFill>
          <a:schemeClr val="bg2"/>
        </a:solidFill>
        <a:ln>
          <a:solidFill>
            <a:schemeClr val="tx1"/>
          </a:solidFill>
        </a:ln>
      </dgm:spPr>
      <dgm:t>
        <a:bodyPr/>
        <a:lstStyle/>
        <a:p>
          <a:endParaRPr lang="en-SG"/>
        </a:p>
      </dgm:t>
    </dgm:pt>
    <dgm:pt modelId="{9B269C95-B76E-4732-B51C-CEBC9CAF2EFC}">
      <dgm:prSet phldrT="[Text]" custT="1"/>
      <dgm:spPr>
        <a:solidFill>
          <a:schemeClr val="accent1">
            <a:lumMod val="25000"/>
          </a:schemeClr>
        </a:solidFill>
      </dgm:spPr>
      <dgm:t>
        <a:bodyPr/>
        <a:lstStyle/>
        <a:p>
          <a:r>
            <a:rPr lang="en-SG" sz="1800" dirty="0" smtClean="0"/>
            <a:t>Feed companies</a:t>
          </a:r>
        </a:p>
        <a:p>
          <a:r>
            <a:rPr lang="en-SG" sz="1400" dirty="0" smtClean="0"/>
            <a:t>Vital Feed, Rannan Feed </a:t>
          </a:r>
        </a:p>
        <a:p>
          <a:r>
            <a:rPr lang="en-SG" sz="1400" dirty="0" smtClean="0"/>
            <a:t>Provide free feed </a:t>
          </a:r>
          <a:endParaRPr lang="en-SG" sz="1400" dirty="0"/>
        </a:p>
      </dgm:t>
    </dgm:pt>
    <dgm:pt modelId="{5DDA0CD4-55E9-45CE-BD6D-65F03E320DDB}" type="parTrans" cxnId="{5898F433-A8DD-4EE1-AE66-596A2791458C}">
      <dgm:prSet/>
      <dgm:spPr/>
      <dgm:t>
        <a:bodyPr/>
        <a:lstStyle/>
        <a:p>
          <a:endParaRPr lang="en-SG"/>
        </a:p>
      </dgm:t>
    </dgm:pt>
    <dgm:pt modelId="{8F794439-82C8-4C49-8147-86E112F28D26}" type="sibTrans" cxnId="{5898F433-A8DD-4EE1-AE66-596A2791458C}">
      <dgm:prSet/>
      <dgm:spPr>
        <a:ln>
          <a:solidFill>
            <a:schemeClr val="tx1"/>
          </a:solidFill>
        </a:ln>
      </dgm:spPr>
      <dgm:t>
        <a:bodyPr/>
        <a:lstStyle/>
        <a:p>
          <a:endParaRPr lang="en-SG"/>
        </a:p>
      </dgm:t>
    </dgm:pt>
    <dgm:pt modelId="{806DF5C6-2CA8-4F58-B56C-6A252A13179B}">
      <dgm:prSet custT="1"/>
      <dgm:spPr>
        <a:solidFill>
          <a:srgbClr val="FF0000"/>
        </a:solidFill>
      </dgm:spPr>
      <dgm:t>
        <a:bodyPr/>
        <a:lstStyle/>
        <a:p>
          <a:r>
            <a:rPr lang="en-SG" sz="1600" dirty="0" smtClean="0"/>
            <a:t>Specialist consultant</a:t>
          </a:r>
        </a:p>
        <a:p>
          <a:r>
            <a:rPr lang="en-SG" sz="1400" dirty="0" smtClean="0"/>
            <a:t>Dr Arthur Okoro</a:t>
          </a:r>
        </a:p>
        <a:p>
          <a:r>
            <a:rPr lang="en-SG" sz="1400" dirty="0" smtClean="0"/>
            <a:t>Curriculum, training supervision</a:t>
          </a:r>
          <a:endParaRPr lang="en-SG" sz="1400" dirty="0"/>
        </a:p>
      </dgm:t>
    </dgm:pt>
    <dgm:pt modelId="{AE15DA5D-9BAF-4022-B540-32B9D930A402}" type="parTrans" cxnId="{CAF96847-0D7D-445F-A1B3-C5F4F527B10A}">
      <dgm:prSet/>
      <dgm:spPr/>
      <dgm:t>
        <a:bodyPr/>
        <a:lstStyle/>
        <a:p>
          <a:endParaRPr lang="en-SG"/>
        </a:p>
      </dgm:t>
    </dgm:pt>
    <dgm:pt modelId="{54D9B8EC-C3B0-4BA1-9DA5-A796181E9219}" type="sibTrans" cxnId="{CAF96847-0D7D-445F-A1B3-C5F4F527B10A}">
      <dgm:prSet/>
      <dgm:spPr>
        <a:solidFill>
          <a:srgbClr val="FFC000"/>
        </a:solidFill>
        <a:ln>
          <a:solidFill>
            <a:schemeClr val="tx1"/>
          </a:solidFill>
        </a:ln>
      </dgm:spPr>
      <dgm:t>
        <a:bodyPr/>
        <a:lstStyle/>
        <a:p>
          <a:endParaRPr lang="en-SG"/>
        </a:p>
      </dgm:t>
    </dgm:pt>
    <dgm:pt modelId="{012D2777-1B95-4893-B49B-88C44EBB24CD}" type="pres">
      <dgm:prSet presAssocID="{5A5D4E6B-B5DC-4D7E-A060-C2D87D573B48}" presName="cycle" presStyleCnt="0">
        <dgm:presLayoutVars>
          <dgm:dir/>
          <dgm:resizeHandles val="exact"/>
        </dgm:presLayoutVars>
      </dgm:prSet>
      <dgm:spPr/>
      <dgm:t>
        <a:bodyPr/>
        <a:lstStyle/>
        <a:p>
          <a:endParaRPr lang="en-US"/>
        </a:p>
      </dgm:t>
    </dgm:pt>
    <dgm:pt modelId="{968F0830-B4BB-4997-96E8-487021FC87BC}" type="pres">
      <dgm:prSet presAssocID="{F6E5FD75-D475-4072-8AEE-2FA6F9E999B4}" presName="node" presStyleLbl="node1" presStyleIdx="0" presStyleCnt="4" custScaleX="87424" custScaleY="92321" custRadScaleRad="100007" custRadScaleInc="2244">
        <dgm:presLayoutVars>
          <dgm:bulletEnabled val="1"/>
        </dgm:presLayoutVars>
      </dgm:prSet>
      <dgm:spPr/>
      <dgm:t>
        <a:bodyPr/>
        <a:lstStyle/>
        <a:p>
          <a:endParaRPr lang="en-SG"/>
        </a:p>
      </dgm:t>
    </dgm:pt>
    <dgm:pt modelId="{73C2EF1D-8F21-4F15-994B-7236FC4A622B}" type="pres">
      <dgm:prSet presAssocID="{F6E5FD75-D475-4072-8AEE-2FA6F9E999B4}" presName="spNode" presStyleCnt="0"/>
      <dgm:spPr/>
    </dgm:pt>
    <dgm:pt modelId="{349A0FC8-2E1B-4113-943B-D6AE2654092B}" type="pres">
      <dgm:prSet presAssocID="{309EDBA9-D1BD-4D08-92D7-6D1D63D7CB1E}" presName="sibTrans" presStyleLbl="sibTrans1D1" presStyleIdx="0" presStyleCnt="4"/>
      <dgm:spPr/>
      <dgm:t>
        <a:bodyPr/>
        <a:lstStyle/>
        <a:p>
          <a:endParaRPr lang="en-US"/>
        </a:p>
      </dgm:t>
    </dgm:pt>
    <dgm:pt modelId="{D01899DA-0BE1-4339-A4B3-2E17C5A49F20}" type="pres">
      <dgm:prSet presAssocID="{C3FA2F6B-CE40-458D-8ACF-2DB291324745}" presName="node" presStyleLbl="node1" presStyleIdx="1" presStyleCnt="4" custScaleX="84772" custScaleY="85328" custRadScaleRad="123377" custRadScaleInc="-16641">
        <dgm:presLayoutVars>
          <dgm:bulletEnabled val="1"/>
        </dgm:presLayoutVars>
      </dgm:prSet>
      <dgm:spPr/>
      <dgm:t>
        <a:bodyPr/>
        <a:lstStyle/>
        <a:p>
          <a:endParaRPr lang="en-SG"/>
        </a:p>
      </dgm:t>
    </dgm:pt>
    <dgm:pt modelId="{9231332F-8F3A-4C4F-B248-A8A5F892B721}" type="pres">
      <dgm:prSet presAssocID="{C3FA2F6B-CE40-458D-8ACF-2DB291324745}" presName="spNode" presStyleCnt="0"/>
      <dgm:spPr/>
    </dgm:pt>
    <dgm:pt modelId="{6CBE229A-93C8-429C-B9DF-0E6AB6622207}" type="pres">
      <dgm:prSet presAssocID="{C92A7072-B38A-4EB4-99F2-8AF4AFEF00B1}" presName="sibTrans" presStyleLbl="sibTrans1D1" presStyleIdx="1" presStyleCnt="4"/>
      <dgm:spPr/>
      <dgm:t>
        <a:bodyPr/>
        <a:lstStyle/>
        <a:p>
          <a:endParaRPr lang="en-US"/>
        </a:p>
      </dgm:t>
    </dgm:pt>
    <dgm:pt modelId="{66102B08-EC49-4B52-BE28-19D3A1D2E620}" type="pres">
      <dgm:prSet presAssocID="{9B269C95-B76E-4732-B51C-CEBC9CAF2EFC}" presName="node" presStyleLbl="node1" presStyleIdx="2" presStyleCnt="4" custScaleX="104740" custScaleY="83442" custRadScaleRad="102580" custRadScaleInc="-1352">
        <dgm:presLayoutVars>
          <dgm:bulletEnabled val="1"/>
        </dgm:presLayoutVars>
      </dgm:prSet>
      <dgm:spPr/>
      <dgm:t>
        <a:bodyPr/>
        <a:lstStyle/>
        <a:p>
          <a:endParaRPr lang="en-SG"/>
        </a:p>
      </dgm:t>
    </dgm:pt>
    <dgm:pt modelId="{0824B783-E97E-46D9-B525-6F588A907F6F}" type="pres">
      <dgm:prSet presAssocID="{9B269C95-B76E-4732-B51C-CEBC9CAF2EFC}" presName="spNode" presStyleCnt="0"/>
      <dgm:spPr/>
    </dgm:pt>
    <dgm:pt modelId="{A688B22E-1D61-4327-AA91-E116C5C25217}" type="pres">
      <dgm:prSet presAssocID="{8F794439-82C8-4C49-8147-86E112F28D26}" presName="sibTrans" presStyleLbl="sibTrans1D1" presStyleIdx="2" presStyleCnt="4"/>
      <dgm:spPr/>
      <dgm:t>
        <a:bodyPr/>
        <a:lstStyle/>
        <a:p>
          <a:endParaRPr lang="en-US"/>
        </a:p>
      </dgm:t>
    </dgm:pt>
    <dgm:pt modelId="{B583ABC7-D358-409D-B4BA-83AACA68C771}" type="pres">
      <dgm:prSet presAssocID="{806DF5C6-2CA8-4F58-B56C-6A252A13179B}" presName="node" presStyleLbl="node1" presStyleIdx="3" presStyleCnt="4" custScaleX="105600" custRadScaleRad="117445" custRadScaleInc="17483">
        <dgm:presLayoutVars>
          <dgm:bulletEnabled val="1"/>
        </dgm:presLayoutVars>
      </dgm:prSet>
      <dgm:spPr/>
      <dgm:t>
        <a:bodyPr/>
        <a:lstStyle/>
        <a:p>
          <a:endParaRPr lang="en-US"/>
        </a:p>
      </dgm:t>
    </dgm:pt>
    <dgm:pt modelId="{3AC51299-901C-43F3-9AB3-B2C050545FCE}" type="pres">
      <dgm:prSet presAssocID="{806DF5C6-2CA8-4F58-B56C-6A252A13179B}" presName="spNode" presStyleCnt="0"/>
      <dgm:spPr/>
    </dgm:pt>
    <dgm:pt modelId="{A9275EFE-767B-4AFD-8553-F104420B9686}" type="pres">
      <dgm:prSet presAssocID="{54D9B8EC-C3B0-4BA1-9DA5-A796181E9219}" presName="sibTrans" presStyleLbl="sibTrans1D1" presStyleIdx="3" presStyleCnt="4"/>
      <dgm:spPr/>
      <dgm:t>
        <a:bodyPr/>
        <a:lstStyle/>
        <a:p>
          <a:endParaRPr lang="en-US"/>
        </a:p>
      </dgm:t>
    </dgm:pt>
  </dgm:ptLst>
  <dgm:cxnLst>
    <dgm:cxn modelId="{02120686-CB62-BA4A-89A9-AAC2E5636064}" type="presOf" srcId="{C3FA2F6B-CE40-458D-8ACF-2DB291324745}" destId="{D01899DA-0BE1-4339-A4B3-2E17C5A49F20}" srcOrd="0" destOrd="0" presId="urn:microsoft.com/office/officeart/2005/8/layout/cycle6"/>
    <dgm:cxn modelId="{BED87CBB-683C-0746-850E-AB2D6B046AB0}" type="presOf" srcId="{5A5D4E6B-B5DC-4D7E-A060-C2D87D573B48}" destId="{012D2777-1B95-4893-B49B-88C44EBB24CD}" srcOrd="0" destOrd="0" presId="urn:microsoft.com/office/officeart/2005/8/layout/cycle6"/>
    <dgm:cxn modelId="{CAF96847-0D7D-445F-A1B3-C5F4F527B10A}" srcId="{5A5D4E6B-B5DC-4D7E-A060-C2D87D573B48}" destId="{806DF5C6-2CA8-4F58-B56C-6A252A13179B}" srcOrd="3" destOrd="0" parTransId="{AE15DA5D-9BAF-4022-B540-32B9D930A402}" sibTransId="{54D9B8EC-C3B0-4BA1-9DA5-A796181E9219}"/>
    <dgm:cxn modelId="{FAE42BA1-3153-FD48-A3C9-0B59D5FA1409}" type="presOf" srcId="{309EDBA9-D1BD-4D08-92D7-6D1D63D7CB1E}" destId="{349A0FC8-2E1B-4113-943B-D6AE2654092B}" srcOrd="0" destOrd="0" presId="urn:microsoft.com/office/officeart/2005/8/layout/cycle6"/>
    <dgm:cxn modelId="{5898F433-A8DD-4EE1-AE66-596A2791458C}" srcId="{5A5D4E6B-B5DC-4D7E-A060-C2D87D573B48}" destId="{9B269C95-B76E-4732-B51C-CEBC9CAF2EFC}" srcOrd="2" destOrd="0" parTransId="{5DDA0CD4-55E9-45CE-BD6D-65F03E320DDB}" sibTransId="{8F794439-82C8-4C49-8147-86E112F28D26}"/>
    <dgm:cxn modelId="{FBD2FA67-1C48-1840-9629-F7D6B8C81A4B}" type="presOf" srcId="{54D9B8EC-C3B0-4BA1-9DA5-A796181E9219}" destId="{A9275EFE-767B-4AFD-8553-F104420B9686}" srcOrd="0" destOrd="0" presId="urn:microsoft.com/office/officeart/2005/8/layout/cycle6"/>
    <dgm:cxn modelId="{15E75AE4-15B1-4225-8E37-F8B669AC0CEE}" srcId="{5A5D4E6B-B5DC-4D7E-A060-C2D87D573B48}" destId="{C3FA2F6B-CE40-458D-8ACF-2DB291324745}" srcOrd="1" destOrd="0" parTransId="{F96A497E-C3D3-49BC-BA39-8084D7B3C353}" sibTransId="{C92A7072-B38A-4EB4-99F2-8AF4AFEF00B1}"/>
    <dgm:cxn modelId="{8B50AEE3-D1F4-3E4C-A5B3-E7ABEC1F0018}" type="presOf" srcId="{F6E5FD75-D475-4072-8AEE-2FA6F9E999B4}" destId="{968F0830-B4BB-4997-96E8-487021FC87BC}" srcOrd="0" destOrd="0" presId="urn:microsoft.com/office/officeart/2005/8/layout/cycle6"/>
    <dgm:cxn modelId="{4AD32114-79C6-774C-8CC0-5E1065A9A62E}" type="presOf" srcId="{8F794439-82C8-4C49-8147-86E112F28D26}" destId="{A688B22E-1D61-4327-AA91-E116C5C25217}" srcOrd="0" destOrd="0" presId="urn:microsoft.com/office/officeart/2005/8/layout/cycle6"/>
    <dgm:cxn modelId="{BBF8AB6C-B22D-6C4E-A020-48E7BB531D61}" type="presOf" srcId="{C92A7072-B38A-4EB4-99F2-8AF4AFEF00B1}" destId="{6CBE229A-93C8-429C-B9DF-0E6AB6622207}" srcOrd="0" destOrd="0" presId="urn:microsoft.com/office/officeart/2005/8/layout/cycle6"/>
    <dgm:cxn modelId="{9F7C4CC0-797C-8549-9EC7-3910FA842A8D}" type="presOf" srcId="{806DF5C6-2CA8-4F58-B56C-6A252A13179B}" destId="{B583ABC7-D358-409D-B4BA-83AACA68C771}" srcOrd="0" destOrd="0" presId="urn:microsoft.com/office/officeart/2005/8/layout/cycle6"/>
    <dgm:cxn modelId="{79031631-45F6-4BCF-848E-94F80DBB24CB}" srcId="{5A5D4E6B-B5DC-4D7E-A060-C2D87D573B48}" destId="{F6E5FD75-D475-4072-8AEE-2FA6F9E999B4}" srcOrd="0" destOrd="0" parTransId="{01791EA2-B5F1-4CF1-833F-5E57F5C25017}" sibTransId="{309EDBA9-D1BD-4D08-92D7-6D1D63D7CB1E}"/>
    <dgm:cxn modelId="{F57EC831-A694-AA46-A970-275FA12AE02B}" type="presOf" srcId="{9B269C95-B76E-4732-B51C-CEBC9CAF2EFC}" destId="{66102B08-EC49-4B52-BE28-19D3A1D2E620}" srcOrd="0" destOrd="0" presId="urn:microsoft.com/office/officeart/2005/8/layout/cycle6"/>
    <dgm:cxn modelId="{7AD72774-7577-554A-89C8-3C3C20ECB8D9}" type="presParOf" srcId="{012D2777-1B95-4893-B49B-88C44EBB24CD}" destId="{968F0830-B4BB-4997-96E8-487021FC87BC}" srcOrd="0" destOrd="0" presId="urn:microsoft.com/office/officeart/2005/8/layout/cycle6"/>
    <dgm:cxn modelId="{DD80188D-0BD9-FA45-B452-265AB3E66C41}" type="presParOf" srcId="{012D2777-1B95-4893-B49B-88C44EBB24CD}" destId="{73C2EF1D-8F21-4F15-994B-7236FC4A622B}" srcOrd="1" destOrd="0" presId="urn:microsoft.com/office/officeart/2005/8/layout/cycle6"/>
    <dgm:cxn modelId="{D3780027-C1F4-E34B-90A8-6E16DCD8F2F7}" type="presParOf" srcId="{012D2777-1B95-4893-B49B-88C44EBB24CD}" destId="{349A0FC8-2E1B-4113-943B-D6AE2654092B}" srcOrd="2" destOrd="0" presId="urn:microsoft.com/office/officeart/2005/8/layout/cycle6"/>
    <dgm:cxn modelId="{A4644DC6-4B2E-FA4D-9FE0-B97236697338}" type="presParOf" srcId="{012D2777-1B95-4893-B49B-88C44EBB24CD}" destId="{D01899DA-0BE1-4339-A4B3-2E17C5A49F20}" srcOrd="3" destOrd="0" presId="urn:microsoft.com/office/officeart/2005/8/layout/cycle6"/>
    <dgm:cxn modelId="{20047529-9396-044B-A69F-F7193E422472}" type="presParOf" srcId="{012D2777-1B95-4893-B49B-88C44EBB24CD}" destId="{9231332F-8F3A-4C4F-B248-A8A5F892B721}" srcOrd="4" destOrd="0" presId="urn:microsoft.com/office/officeart/2005/8/layout/cycle6"/>
    <dgm:cxn modelId="{3E1FB3AE-5067-E245-99FC-81A3B71D8B51}" type="presParOf" srcId="{012D2777-1B95-4893-B49B-88C44EBB24CD}" destId="{6CBE229A-93C8-429C-B9DF-0E6AB6622207}" srcOrd="5" destOrd="0" presId="urn:microsoft.com/office/officeart/2005/8/layout/cycle6"/>
    <dgm:cxn modelId="{062DD951-643F-C647-943C-14198F9CFF93}" type="presParOf" srcId="{012D2777-1B95-4893-B49B-88C44EBB24CD}" destId="{66102B08-EC49-4B52-BE28-19D3A1D2E620}" srcOrd="6" destOrd="0" presId="urn:microsoft.com/office/officeart/2005/8/layout/cycle6"/>
    <dgm:cxn modelId="{7F6C6552-2179-E441-B4FA-2CE5A902AE09}" type="presParOf" srcId="{012D2777-1B95-4893-B49B-88C44EBB24CD}" destId="{0824B783-E97E-46D9-B525-6F588A907F6F}" srcOrd="7" destOrd="0" presId="urn:microsoft.com/office/officeart/2005/8/layout/cycle6"/>
    <dgm:cxn modelId="{9A1B5388-C6BB-FC41-A726-AFCAE3F4A9EC}" type="presParOf" srcId="{012D2777-1B95-4893-B49B-88C44EBB24CD}" destId="{A688B22E-1D61-4327-AA91-E116C5C25217}" srcOrd="8" destOrd="0" presId="urn:microsoft.com/office/officeart/2005/8/layout/cycle6"/>
    <dgm:cxn modelId="{4B2A2CC7-39B3-0F47-B047-2C517E02CBCB}" type="presParOf" srcId="{012D2777-1B95-4893-B49B-88C44EBB24CD}" destId="{B583ABC7-D358-409D-B4BA-83AACA68C771}" srcOrd="9" destOrd="0" presId="urn:microsoft.com/office/officeart/2005/8/layout/cycle6"/>
    <dgm:cxn modelId="{AA031F88-C92C-2E4A-9AE0-9F70CD7A85D5}" type="presParOf" srcId="{012D2777-1B95-4893-B49B-88C44EBB24CD}" destId="{3AC51299-901C-43F3-9AB3-B2C050545FCE}" srcOrd="10" destOrd="0" presId="urn:microsoft.com/office/officeart/2005/8/layout/cycle6"/>
    <dgm:cxn modelId="{DA04CB86-B461-964D-B495-D426FB785CCA}" type="presParOf" srcId="{012D2777-1B95-4893-B49B-88C44EBB24CD}" destId="{A9275EFE-767B-4AFD-8553-F104420B9686}"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5D4E6B-B5DC-4D7E-A060-C2D87D573B48}"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SG"/>
        </a:p>
      </dgm:t>
    </dgm:pt>
    <dgm:pt modelId="{F6E5FD75-D475-4072-8AEE-2FA6F9E999B4}">
      <dgm:prSet phldrT="[Text]" custT="1"/>
      <dgm:spPr>
        <a:solidFill>
          <a:srgbClr val="0070C0"/>
        </a:solidFill>
      </dgm:spPr>
      <dgm:t>
        <a:bodyPr/>
        <a:lstStyle/>
        <a:p>
          <a:r>
            <a:rPr lang="en-US" sz="1800" dirty="0" smtClean="0"/>
            <a:t>BMO/Lead Farmer</a:t>
          </a:r>
          <a:endParaRPr lang="en-US" sz="1400" dirty="0" smtClean="0"/>
        </a:p>
        <a:p>
          <a:r>
            <a:rPr lang="en-US" sz="1400" dirty="0" smtClean="0"/>
            <a:t>T</a:t>
          </a:r>
          <a:r>
            <a:rPr lang="en-SG" sz="1400" dirty="0" smtClean="0"/>
            <a:t>raining sites</a:t>
          </a:r>
          <a:endParaRPr lang="en-SG" sz="1400" dirty="0"/>
        </a:p>
      </dgm:t>
    </dgm:pt>
    <dgm:pt modelId="{01791EA2-B5F1-4CF1-833F-5E57F5C25017}" type="parTrans" cxnId="{79031631-45F6-4BCF-848E-94F80DBB24CB}">
      <dgm:prSet/>
      <dgm:spPr/>
      <dgm:t>
        <a:bodyPr/>
        <a:lstStyle/>
        <a:p>
          <a:endParaRPr lang="en-SG"/>
        </a:p>
      </dgm:t>
    </dgm:pt>
    <dgm:pt modelId="{309EDBA9-D1BD-4D08-92D7-6D1D63D7CB1E}" type="sibTrans" cxnId="{79031631-45F6-4BCF-848E-94F80DBB24CB}">
      <dgm:prSet/>
      <dgm:spPr>
        <a:solidFill>
          <a:srgbClr val="FFC000"/>
        </a:solidFill>
        <a:ln>
          <a:solidFill>
            <a:schemeClr val="tx1"/>
          </a:solidFill>
        </a:ln>
      </dgm:spPr>
      <dgm:t>
        <a:bodyPr/>
        <a:lstStyle/>
        <a:p>
          <a:endParaRPr lang="en-SG"/>
        </a:p>
      </dgm:t>
    </dgm:pt>
    <dgm:pt modelId="{C3FA2F6B-CE40-458D-8ACF-2DB291324745}">
      <dgm:prSet phldrT="[Text]" custT="1"/>
      <dgm:spPr>
        <a:solidFill>
          <a:srgbClr val="006600"/>
        </a:solidFill>
      </dgm:spPr>
      <dgm:t>
        <a:bodyPr/>
        <a:lstStyle/>
        <a:p>
          <a:r>
            <a:rPr lang="en-US" sz="2000" dirty="0" smtClean="0"/>
            <a:t>Hatchery</a:t>
          </a:r>
        </a:p>
        <a:p>
          <a:r>
            <a:rPr lang="en-US" sz="1400" dirty="0" smtClean="0"/>
            <a:t>Supply fingerlings</a:t>
          </a:r>
          <a:endParaRPr lang="en-SG" sz="1400" dirty="0"/>
        </a:p>
      </dgm:t>
    </dgm:pt>
    <dgm:pt modelId="{F96A497E-C3D3-49BC-BA39-8084D7B3C353}" type="parTrans" cxnId="{15E75AE4-15B1-4225-8E37-F8B669AC0CEE}">
      <dgm:prSet/>
      <dgm:spPr/>
      <dgm:t>
        <a:bodyPr/>
        <a:lstStyle/>
        <a:p>
          <a:endParaRPr lang="en-SG"/>
        </a:p>
      </dgm:t>
    </dgm:pt>
    <dgm:pt modelId="{C92A7072-B38A-4EB4-99F2-8AF4AFEF00B1}" type="sibTrans" cxnId="{15E75AE4-15B1-4225-8E37-F8B669AC0CEE}">
      <dgm:prSet/>
      <dgm:spPr>
        <a:solidFill>
          <a:schemeClr val="bg2"/>
        </a:solidFill>
        <a:ln>
          <a:solidFill>
            <a:schemeClr val="tx1"/>
          </a:solidFill>
        </a:ln>
      </dgm:spPr>
      <dgm:t>
        <a:bodyPr/>
        <a:lstStyle/>
        <a:p>
          <a:endParaRPr lang="en-SG"/>
        </a:p>
      </dgm:t>
    </dgm:pt>
    <dgm:pt modelId="{806DF5C6-2CA8-4F58-B56C-6A252A13179B}">
      <dgm:prSet custT="1"/>
      <dgm:spPr>
        <a:solidFill>
          <a:srgbClr val="FF0000"/>
        </a:solidFill>
      </dgm:spPr>
      <dgm:t>
        <a:bodyPr/>
        <a:lstStyle/>
        <a:p>
          <a:r>
            <a:rPr lang="en-SG" sz="2400" dirty="0" smtClean="0"/>
            <a:t>Consultant</a:t>
          </a:r>
        </a:p>
        <a:p>
          <a:r>
            <a:rPr lang="en-SG" sz="1400" dirty="0" smtClean="0"/>
            <a:t>TOT and Supervision</a:t>
          </a:r>
          <a:endParaRPr lang="en-SG" sz="1400" dirty="0"/>
        </a:p>
      </dgm:t>
    </dgm:pt>
    <dgm:pt modelId="{54D9B8EC-C3B0-4BA1-9DA5-A796181E9219}" type="sibTrans" cxnId="{CAF96847-0D7D-445F-A1B3-C5F4F527B10A}">
      <dgm:prSet/>
      <dgm:spPr>
        <a:solidFill>
          <a:srgbClr val="FFC000"/>
        </a:solidFill>
        <a:ln>
          <a:solidFill>
            <a:schemeClr val="tx1"/>
          </a:solidFill>
        </a:ln>
      </dgm:spPr>
      <dgm:t>
        <a:bodyPr/>
        <a:lstStyle/>
        <a:p>
          <a:endParaRPr lang="en-SG"/>
        </a:p>
      </dgm:t>
    </dgm:pt>
    <dgm:pt modelId="{AE15DA5D-9BAF-4022-B540-32B9D930A402}" type="parTrans" cxnId="{CAF96847-0D7D-445F-A1B3-C5F4F527B10A}">
      <dgm:prSet/>
      <dgm:spPr/>
      <dgm:t>
        <a:bodyPr/>
        <a:lstStyle/>
        <a:p>
          <a:endParaRPr lang="en-SG"/>
        </a:p>
      </dgm:t>
    </dgm:pt>
    <dgm:pt modelId="{012D2777-1B95-4893-B49B-88C44EBB24CD}" type="pres">
      <dgm:prSet presAssocID="{5A5D4E6B-B5DC-4D7E-A060-C2D87D573B48}" presName="cycle" presStyleCnt="0">
        <dgm:presLayoutVars>
          <dgm:dir/>
          <dgm:resizeHandles val="exact"/>
        </dgm:presLayoutVars>
      </dgm:prSet>
      <dgm:spPr/>
      <dgm:t>
        <a:bodyPr/>
        <a:lstStyle/>
        <a:p>
          <a:endParaRPr lang="en-US"/>
        </a:p>
      </dgm:t>
    </dgm:pt>
    <dgm:pt modelId="{968F0830-B4BB-4997-96E8-487021FC87BC}" type="pres">
      <dgm:prSet presAssocID="{F6E5FD75-D475-4072-8AEE-2FA6F9E999B4}" presName="node" presStyleLbl="node1" presStyleIdx="0" presStyleCnt="3" custScaleX="87424" custScaleY="82219" custRadScaleRad="100007" custRadScaleInc="2244">
        <dgm:presLayoutVars>
          <dgm:bulletEnabled val="1"/>
        </dgm:presLayoutVars>
      </dgm:prSet>
      <dgm:spPr/>
      <dgm:t>
        <a:bodyPr/>
        <a:lstStyle/>
        <a:p>
          <a:endParaRPr lang="en-SG"/>
        </a:p>
      </dgm:t>
    </dgm:pt>
    <dgm:pt modelId="{73C2EF1D-8F21-4F15-994B-7236FC4A622B}" type="pres">
      <dgm:prSet presAssocID="{F6E5FD75-D475-4072-8AEE-2FA6F9E999B4}" presName="spNode" presStyleCnt="0"/>
      <dgm:spPr/>
    </dgm:pt>
    <dgm:pt modelId="{349A0FC8-2E1B-4113-943B-D6AE2654092B}" type="pres">
      <dgm:prSet presAssocID="{309EDBA9-D1BD-4D08-92D7-6D1D63D7CB1E}" presName="sibTrans" presStyleLbl="sibTrans1D1" presStyleIdx="0" presStyleCnt="3"/>
      <dgm:spPr/>
      <dgm:t>
        <a:bodyPr/>
        <a:lstStyle/>
        <a:p>
          <a:endParaRPr lang="en-US"/>
        </a:p>
      </dgm:t>
    </dgm:pt>
    <dgm:pt modelId="{B583ABC7-D358-409D-B4BA-83AACA68C771}" type="pres">
      <dgm:prSet presAssocID="{806DF5C6-2CA8-4F58-B56C-6A252A13179B}" presName="node" presStyleLbl="node1" presStyleIdx="1" presStyleCnt="3" custScaleX="78304" custScaleY="86635" custRadScaleRad="126465" custRadScaleInc="14687">
        <dgm:presLayoutVars>
          <dgm:bulletEnabled val="1"/>
        </dgm:presLayoutVars>
      </dgm:prSet>
      <dgm:spPr/>
      <dgm:t>
        <a:bodyPr/>
        <a:lstStyle/>
        <a:p>
          <a:endParaRPr lang="en-US"/>
        </a:p>
      </dgm:t>
    </dgm:pt>
    <dgm:pt modelId="{3AC51299-901C-43F3-9AB3-B2C050545FCE}" type="pres">
      <dgm:prSet presAssocID="{806DF5C6-2CA8-4F58-B56C-6A252A13179B}" presName="spNode" presStyleCnt="0"/>
      <dgm:spPr/>
    </dgm:pt>
    <dgm:pt modelId="{A9275EFE-767B-4AFD-8553-F104420B9686}" type="pres">
      <dgm:prSet presAssocID="{54D9B8EC-C3B0-4BA1-9DA5-A796181E9219}" presName="sibTrans" presStyleLbl="sibTrans1D1" presStyleIdx="1" presStyleCnt="3"/>
      <dgm:spPr/>
      <dgm:t>
        <a:bodyPr/>
        <a:lstStyle/>
        <a:p>
          <a:endParaRPr lang="en-US"/>
        </a:p>
      </dgm:t>
    </dgm:pt>
    <dgm:pt modelId="{D01899DA-0BE1-4339-A4B3-2E17C5A49F20}" type="pres">
      <dgm:prSet presAssocID="{C3FA2F6B-CE40-458D-8ACF-2DB291324745}" presName="node" presStyleLbl="node1" presStyleIdx="2" presStyleCnt="3" custScaleX="84772" custScaleY="85328" custRadScaleRad="123377" custRadScaleInc="-16641">
        <dgm:presLayoutVars>
          <dgm:bulletEnabled val="1"/>
        </dgm:presLayoutVars>
      </dgm:prSet>
      <dgm:spPr/>
      <dgm:t>
        <a:bodyPr/>
        <a:lstStyle/>
        <a:p>
          <a:endParaRPr lang="en-SG"/>
        </a:p>
      </dgm:t>
    </dgm:pt>
    <dgm:pt modelId="{9231332F-8F3A-4C4F-B248-A8A5F892B721}" type="pres">
      <dgm:prSet presAssocID="{C3FA2F6B-CE40-458D-8ACF-2DB291324745}" presName="spNode" presStyleCnt="0"/>
      <dgm:spPr/>
    </dgm:pt>
    <dgm:pt modelId="{6CBE229A-93C8-429C-B9DF-0E6AB6622207}" type="pres">
      <dgm:prSet presAssocID="{C92A7072-B38A-4EB4-99F2-8AF4AFEF00B1}" presName="sibTrans" presStyleLbl="sibTrans1D1" presStyleIdx="2" presStyleCnt="3"/>
      <dgm:spPr/>
      <dgm:t>
        <a:bodyPr/>
        <a:lstStyle/>
        <a:p>
          <a:endParaRPr lang="en-US"/>
        </a:p>
      </dgm:t>
    </dgm:pt>
  </dgm:ptLst>
  <dgm:cxnLst>
    <dgm:cxn modelId="{6E946843-B89C-8544-862D-18E1162D94D5}" type="presOf" srcId="{5A5D4E6B-B5DC-4D7E-A060-C2D87D573B48}" destId="{012D2777-1B95-4893-B49B-88C44EBB24CD}" srcOrd="0" destOrd="0" presId="urn:microsoft.com/office/officeart/2005/8/layout/cycle6"/>
    <dgm:cxn modelId="{CAF96847-0D7D-445F-A1B3-C5F4F527B10A}" srcId="{5A5D4E6B-B5DC-4D7E-A060-C2D87D573B48}" destId="{806DF5C6-2CA8-4F58-B56C-6A252A13179B}" srcOrd="1" destOrd="0" parTransId="{AE15DA5D-9BAF-4022-B540-32B9D930A402}" sibTransId="{54D9B8EC-C3B0-4BA1-9DA5-A796181E9219}"/>
    <dgm:cxn modelId="{6E6C8C11-103D-744D-8A6B-00866311080A}" type="presOf" srcId="{F6E5FD75-D475-4072-8AEE-2FA6F9E999B4}" destId="{968F0830-B4BB-4997-96E8-487021FC87BC}" srcOrd="0" destOrd="0" presId="urn:microsoft.com/office/officeart/2005/8/layout/cycle6"/>
    <dgm:cxn modelId="{CC135016-71B9-7A49-8B71-1B50B6BD48B8}" type="presOf" srcId="{C3FA2F6B-CE40-458D-8ACF-2DB291324745}" destId="{D01899DA-0BE1-4339-A4B3-2E17C5A49F20}" srcOrd="0" destOrd="0" presId="urn:microsoft.com/office/officeart/2005/8/layout/cycle6"/>
    <dgm:cxn modelId="{15E75AE4-15B1-4225-8E37-F8B669AC0CEE}" srcId="{5A5D4E6B-B5DC-4D7E-A060-C2D87D573B48}" destId="{C3FA2F6B-CE40-458D-8ACF-2DB291324745}" srcOrd="2" destOrd="0" parTransId="{F96A497E-C3D3-49BC-BA39-8084D7B3C353}" sibTransId="{C92A7072-B38A-4EB4-99F2-8AF4AFEF00B1}"/>
    <dgm:cxn modelId="{16D1BE3A-95BC-8140-93A2-DF4AFC936782}" type="presOf" srcId="{C92A7072-B38A-4EB4-99F2-8AF4AFEF00B1}" destId="{6CBE229A-93C8-429C-B9DF-0E6AB6622207}" srcOrd="0" destOrd="0" presId="urn:microsoft.com/office/officeart/2005/8/layout/cycle6"/>
    <dgm:cxn modelId="{79031631-45F6-4BCF-848E-94F80DBB24CB}" srcId="{5A5D4E6B-B5DC-4D7E-A060-C2D87D573B48}" destId="{F6E5FD75-D475-4072-8AEE-2FA6F9E999B4}" srcOrd="0" destOrd="0" parTransId="{01791EA2-B5F1-4CF1-833F-5E57F5C25017}" sibTransId="{309EDBA9-D1BD-4D08-92D7-6D1D63D7CB1E}"/>
    <dgm:cxn modelId="{9BF6FBED-4AE3-F54D-B9EE-90C895DA932E}" type="presOf" srcId="{309EDBA9-D1BD-4D08-92D7-6D1D63D7CB1E}" destId="{349A0FC8-2E1B-4113-943B-D6AE2654092B}" srcOrd="0" destOrd="0" presId="urn:microsoft.com/office/officeart/2005/8/layout/cycle6"/>
    <dgm:cxn modelId="{F396D128-3355-7644-973D-CF78E42B1A32}" type="presOf" srcId="{806DF5C6-2CA8-4F58-B56C-6A252A13179B}" destId="{B583ABC7-D358-409D-B4BA-83AACA68C771}" srcOrd="0" destOrd="0" presId="urn:microsoft.com/office/officeart/2005/8/layout/cycle6"/>
    <dgm:cxn modelId="{7DED1736-8BE8-9243-9321-5A1D6F024116}" type="presOf" srcId="{54D9B8EC-C3B0-4BA1-9DA5-A796181E9219}" destId="{A9275EFE-767B-4AFD-8553-F104420B9686}" srcOrd="0" destOrd="0" presId="urn:microsoft.com/office/officeart/2005/8/layout/cycle6"/>
    <dgm:cxn modelId="{CD2F7952-CF93-944F-B3C8-B6752B4DD58D}" type="presParOf" srcId="{012D2777-1B95-4893-B49B-88C44EBB24CD}" destId="{968F0830-B4BB-4997-96E8-487021FC87BC}" srcOrd="0" destOrd="0" presId="urn:microsoft.com/office/officeart/2005/8/layout/cycle6"/>
    <dgm:cxn modelId="{A31B9C49-3E96-2448-91DE-C6DE0F446630}" type="presParOf" srcId="{012D2777-1B95-4893-B49B-88C44EBB24CD}" destId="{73C2EF1D-8F21-4F15-994B-7236FC4A622B}" srcOrd="1" destOrd="0" presId="urn:microsoft.com/office/officeart/2005/8/layout/cycle6"/>
    <dgm:cxn modelId="{2349C5DD-EC54-8D46-97BA-C08E7EE452A9}" type="presParOf" srcId="{012D2777-1B95-4893-B49B-88C44EBB24CD}" destId="{349A0FC8-2E1B-4113-943B-D6AE2654092B}" srcOrd="2" destOrd="0" presId="urn:microsoft.com/office/officeart/2005/8/layout/cycle6"/>
    <dgm:cxn modelId="{148EE743-DC73-894E-B04D-0F4CD89E03AA}" type="presParOf" srcId="{012D2777-1B95-4893-B49B-88C44EBB24CD}" destId="{B583ABC7-D358-409D-B4BA-83AACA68C771}" srcOrd="3" destOrd="0" presId="urn:microsoft.com/office/officeart/2005/8/layout/cycle6"/>
    <dgm:cxn modelId="{ED298942-D99E-0342-B45C-0B9AA3B97B46}" type="presParOf" srcId="{012D2777-1B95-4893-B49B-88C44EBB24CD}" destId="{3AC51299-901C-43F3-9AB3-B2C050545FCE}" srcOrd="4" destOrd="0" presId="urn:microsoft.com/office/officeart/2005/8/layout/cycle6"/>
    <dgm:cxn modelId="{75BE370D-E5A1-DA47-A7E4-AF077283D714}" type="presParOf" srcId="{012D2777-1B95-4893-B49B-88C44EBB24CD}" destId="{A9275EFE-767B-4AFD-8553-F104420B9686}" srcOrd="5" destOrd="0" presId="urn:microsoft.com/office/officeart/2005/8/layout/cycle6"/>
    <dgm:cxn modelId="{BEC93865-A9BE-154B-9DEA-D2BD91609BDE}" type="presParOf" srcId="{012D2777-1B95-4893-B49B-88C44EBB24CD}" destId="{D01899DA-0BE1-4339-A4B3-2E17C5A49F20}" srcOrd="6" destOrd="0" presId="urn:microsoft.com/office/officeart/2005/8/layout/cycle6"/>
    <dgm:cxn modelId="{77C29A7E-E1EE-E441-AED1-EF22312C3BA5}" type="presParOf" srcId="{012D2777-1B95-4893-B49B-88C44EBB24CD}" destId="{9231332F-8F3A-4C4F-B248-A8A5F892B721}" srcOrd="7" destOrd="0" presId="urn:microsoft.com/office/officeart/2005/8/layout/cycle6"/>
    <dgm:cxn modelId="{49FC45CB-0B4D-F648-B94D-9FB7016C7E4C}" type="presParOf" srcId="{012D2777-1B95-4893-B49B-88C44EBB24CD}" destId="{6CBE229A-93C8-429C-B9DF-0E6AB6622207}" srcOrd="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5D4E6B-B5DC-4D7E-A060-C2D87D573B48}"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SG"/>
        </a:p>
      </dgm:t>
    </dgm:pt>
    <dgm:pt modelId="{F6E5FD75-D475-4072-8AEE-2FA6F9E999B4}">
      <dgm:prSet phldrT="[Text]" custT="1"/>
      <dgm:spPr>
        <a:solidFill>
          <a:srgbClr val="0070C0"/>
        </a:solidFill>
      </dgm:spPr>
      <dgm:t>
        <a:bodyPr/>
        <a:lstStyle/>
        <a:p>
          <a:r>
            <a:rPr lang="en-US" sz="1800" dirty="0" smtClean="0"/>
            <a:t>BMO/Lead Farmer</a:t>
          </a:r>
          <a:endParaRPr lang="en-US" sz="1400" dirty="0" smtClean="0"/>
        </a:p>
        <a:p>
          <a:r>
            <a:rPr lang="en-US" sz="1400" dirty="0" smtClean="0"/>
            <a:t>T</a:t>
          </a:r>
          <a:r>
            <a:rPr lang="en-SG" sz="1400" dirty="0" smtClean="0"/>
            <a:t>raining sites</a:t>
          </a:r>
          <a:endParaRPr lang="en-SG" sz="1400" dirty="0"/>
        </a:p>
      </dgm:t>
    </dgm:pt>
    <dgm:pt modelId="{01791EA2-B5F1-4CF1-833F-5E57F5C25017}" type="parTrans" cxnId="{79031631-45F6-4BCF-848E-94F80DBB24CB}">
      <dgm:prSet/>
      <dgm:spPr/>
      <dgm:t>
        <a:bodyPr/>
        <a:lstStyle/>
        <a:p>
          <a:endParaRPr lang="en-SG"/>
        </a:p>
      </dgm:t>
    </dgm:pt>
    <dgm:pt modelId="{309EDBA9-D1BD-4D08-92D7-6D1D63D7CB1E}" type="sibTrans" cxnId="{79031631-45F6-4BCF-848E-94F80DBB24CB}">
      <dgm:prSet/>
      <dgm:spPr>
        <a:solidFill>
          <a:srgbClr val="FFC000"/>
        </a:solidFill>
        <a:ln>
          <a:solidFill>
            <a:schemeClr val="tx1"/>
          </a:solidFill>
        </a:ln>
      </dgm:spPr>
      <dgm:t>
        <a:bodyPr/>
        <a:lstStyle/>
        <a:p>
          <a:endParaRPr lang="en-SG"/>
        </a:p>
      </dgm:t>
    </dgm:pt>
    <dgm:pt modelId="{C3FA2F6B-CE40-458D-8ACF-2DB291324745}">
      <dgm:prSet phldrT="[Text]" custT="1"/>
      <dgm:spPr>
        <a:solidFill>
          <a:srgbClr val="006600"/>
        </a:solidFill>
      </dgm:spPr>
      <dgm:t>
        <a:bodyPr/>
        <a:lstStyle/>
        <a:p>
          <a:r>
            <a:rPr lang="en-US" sz="2000" dirty="0" smtClean="0"/>
            <a:t>Hatchery</a:t>
          </a:r>
        </a:p>
        <a:p>
          <a:r>
            <a:rPr lang="en-US" sz="1400" dirty="0" smtClean="0"/>
            <a:t>Supply fingerlings</a:t>
          </a:r>
          <a:endParaRPr lang="en-SG" sz="1400" dirty="0"/>
        </a:p>
      </dgm:t>
    </dgm:pt>
    <dgm:pt modelId="{F96A497E-C3D3-49BC-BA39-8084D7B3C353}" type="parTrans" cxnId="{15E75AE4-15B1-4225-8E37-F8B669AC0CEE}">
      <dgm:prSet/>
      <dgm:spPr/>
      <dgm:t>
        <a:bodyPr/>
        <a:lstStyle/>
        <a:p>
          <a:endParaRPr lang="en-SG"/>
        </a:p>
      </dgm:t>
    </dgm:pt>
    <dgm:pt modelId="{C92A7072-B38A-4EB4-99F2-8AF4AFEF00B1}" type="sibTrans" cxnId="{15E75AE4-15B1-4225-8E37-F8B669AC0CEE}">
      <dgm:prSet/>
      <dgm:spPr>
        <a:solidFill>
          <a:schemeClr val="bg2"/>
        </a:solidFill>
        <a:ln>
          <a:solidFill>
            <a:schemeClr val="tx1"/>
          </a:solidFill>
        </a:ln>
      </dgm:spPr>
      <dgm:t>
        <a:bodyPr/>
        <a:lstStyle/>
        <a:p>
          <a:endParaRPr lang="en-SG"/>
        </a:p>
      </dgm:t>
    </dgm:pt>
    <dgm:pt modelId="{806DF5C6-2CA8-4F58-B56C-6A252A13179B}">
      <dgm:prSet custT="1"/>
      <dgm:spPr>
        <a:solidFill>
          <a:srgbClr val="FF0000"/>
        </a:solidFill>
      </dgm:spPr>
      <dgm:t>
        <a:bodyPr/>
        <a:lstStyle/>
        <a:p>
          <a:r>
            <a:rPr lang="en-SG" sz="2400" dirty="0" smtClean="0"/>
            <a:t>Consultant</a:t>
          </a:r>
        </a:p>
        <a:p>
          <a:r>
            <a:rPr lang="en-SG" sz="1400" dirty="0" smtClean="0"/>
            <a:t>TOT and Supervision</a:t>
          </a:r>
          <a:endParaRPr lang="en-SG" sz="1400" dirty="0"/>
        </a:p>
      </dgm:t>
    </dgm:pt>
    <dgm:pt modelId="{54D9B8EC-C3B0-4BA1-9DA5-A796181E9219}" type="sibTrans" cxnId="{CAF96847-0D7D-445F-A1B3-C5F4F527B10A}">
      <dgm:prSet/>
      <dgm:spPr>
        <a:solidFill>
          <a:srgbClr val="FFC000"/>
        </a:solidFill>
        <a:ln>
          <a:solidFill>
            <a:schemeClr val="tx1"/>
          </a:solidFill>
        </a:ln>
      </dgm:spPr>
      <dgm:t>
        <a:bodyPr/>
        <a:lstStyle/>
        <a:p>
          <a:endParaRPr lang="en-SG"/>
        </a:p>
      </dgm:t>
    </dgm:pt>
    <dgm:pt modelId="{AE15DA5D-9BAF-4022-B540-32B9D930A402}" type="parTrans" cxnId="{CAF96847-0D7D-445F-A1B3-C5F4F527B10A}">
      <dgm:prSet/>
      <dgm:spPr/>
      <dgm:t>
        <a:bodyPr/>
        <a:lstStyle/>
        <a:p>
          <a:endParaRPr lang="en-SG"/>
        </a:p>
      </dgm:t>
    </dgm:pt>
    <dgm:pt modelId="{012D2777-1B95-4893-B49B-88C44EBB24CD}" type="pres">
      <dgm:prSet presAssocID="{5A5D4E6B-B5DC-4D7E-A060-C2D87D573B48}" presName="cycle" presStyleCnt="0">
        <dgm:presLayoutVars>
          <dgm:dir/>
          <dgm:resizeHandles val="exact"/>
        </dgm:presLayoutVars>
      </dgm:prSet>
      <dgm:spPr/>
      <dgm:t>
        <a:bodyPr/>
        <a:lstStyle/>
        <a:p>
          <a:endParaRPr lang="en-US"/>
        </a:p>
      </dgm:t>
    </dgm:pt>
    <dgm:pt modelId="{968F0830-B4BB-4997-96E8-487021FC87BC}" type="pres">
      <dgm:prSet presAssocID="{F6E5FD75-D475-4072-8AEE-2FA6F9E999B4}" presName="node" presStyleLbl="node1" presStyleIdx="0" presStyleCnt="3" custScaleX="87424" custScaleY="82219" custRadScaleRad="100007" custRadScaleInc="2244">
        <dgm:presLayoutVars>
          <dgm:bulletEnabled val="1"/>
        </dgm:presLayoutVars>
      </dgm:prSet>
      <dgm:spPr/>
      <dgm:t>
        <a:bodyPr/>
        <a:lstStyle/>
        <a:p>
          <a:endParaRPr lang="en-SG"/>
        </a:p>
      </dgm:t>
    </dgm:pt>
    <dgm:pt modelId="{73C2EF1D-8F21-4F15-994B-7236FC4A622B}" type="pres">
      <dgm:prSet presAssocID="{F6E5FD75-D475-4072-8AEE-2FA6F9E999B4}" presName="spNode" presStyleCnt="0"/>
      <dgm:spPr/>
    </dgm:pt>
    <dgm:pt modelId="{349A0FC8-2E1B-4113-943B-D6AE2654092B}" type="pres">
      <dgm:prSet presAssocID="{309EDBA9-D1BD-4D08-92D7-6D1D63D7CB1E}" presName="sibTrans" presStyleLbl="sibTrans1D1" presStyleIdx="0" presStyleCnt="3"/>
      <dgm:spPr/>
      <dgm:t>
        <a:bodyPr/>
        <a:lstStyle/>
        <a:p>
          <a:endParaRPr lang="en-US"/>
        </a:p>
      </dgm:t>
    </dgm:pt>
    <dgm:pt modelId="{B583ABC7-D358-409D-B4BA-83AACA68C771}" type="pres">
      <dgm:prSet presAssocID="{806DF5C6-2CA8-4F58-B56C-6A252A13179B}" presName="node" presStyleLbl="node1" presStyleIdx="1" presStyleCnt="3" custScaleX="78304" custScaleY="86635" custRadScaleRad="126465" custRadScaleInc="14687">
        <dgm:presLayoutVars>
          <dgm:bulletEnabled val="1"/>
        </dgm:presLayoutVars>
      </dgm:prSet>
      <dgm:spPr/>
      <dgm:t>
        <a:bodyPr/>
        <a:lstStyle/>
        <a:p>
          <a:endParaRPr lang="en-US"/>
        </a:p>
      </dgm:t>
    </dgm:pt>
    <dgm:pt modelId="{3AC51299-901C-43F3-9AB3-B2C050545FCE}" type="pres">
      <dgm:prSet presAssocID="{806DF5C6-2CA8-4F58-B56C-6A252A13179B}" presName="spNode" presStyleCnt="0"/>
      <dgm:spPr/>
    </dgm:pt>
    <dgm:pt modelId="{A9275EFE-767B-4AFD-8553-F104420B9686}" type="pres">
      <dgm:prSet presAssocID="{54D9B8EC-C3B0-4BA1-9DA5-A796181E9219}" presName="sibTrans" presStyleLbl="sibTrans1D1" presStyleIdx="1" presStyleCnt="3"/>
      <dgm:spPr/>
      <dgm:t>
        <a:bodyPr/>
        <a:lstStyle/>
        <a:p>
          <a:endParaRPr lang="en-US"/>
        </a:p>
      </dgm:t>
    </dgm:pt>
    <dgm:pt modelId="{D01899DA-0BE1-4339-A4B3-2E17C5A49F20}" type="pres">
      <dgm:prSet presAssocID="{C3FA2F6B-CE40-458D-8ACF-2DB291324745}" presName="node" presStyleLbl="node1" presStyleIdx="2" presStyleCnt="3" custScaleX="84772" custScaleY="85328" custRadScaleRad="123377" custRadScaleInc="-16641">
        <dgm:presLayoutVars>
          <dgm:bulletEnabled val="1"/>
        </dgm:presLayoutVars>
      </dgm:prSet>
      <dgm:spPr/>
      <dgm:t>
        <a:bodyPr/>
        <a:lstStyle/>
        <a:p>
          <a:endParaRPr lang="en-SG"/>
        </a:p>
      </dgm:t>
    </dgm:pt>
    <dgm:pt modelId="{9231332F-8F3A-4C4F-B248-A8A5F892B721}" type="pres">
      <dgm:prSet presAssocID="{C3FA2F6B-CE40-458D-8ACF-2DB291324745}" presName="spNode" presStyleCnt="0"/>
      <dgm:spPr/>
    </dgm:pt>
    <dgm:pt modelId="{6CBE229A-93C8-429C-B9DF-0E6AB6622207}" type="pres">
      <dgm:prSet presAssocID="{C92A7072-B38A-4EB4-99F2-8AF4AFEF00B1}" presName="sibTrans" presStyleLbl="sibTrans1D1" presStyleIdx="2" presStyleCnt="3"/>
      <dgm:spPr/>
      <dgm:t>
        <a:bodyPr/>
        <a:lstStyle/>
        <a:p>
          <a:endParaRPr lang="en-US"/>
        </a:p>
      </dgm:t>
    </dgm:pt>
  </dgm:ptLst>
  <dgm:cxnLst>
    <dgm:cxn modelId="{E2715316-ADF7-F843-812F-4458BA662F5C}" type="presOf" srcId="{309EDBA9-D1BD-4D08-92D7-6D1D63D7CB1E}" destId="{349A0FC8-2E1B-4113-943B-D6AE2654092B}" srcOrd="0" destOrd="0" presId="urn:microsoft.com/office/officeart/2005/8/layout/cycle6"/>
    <dgm:cxn modelId="{1DDA81B8-5171-D74E-B818-70D59A0FE058}" type="presOf" srcId="{F6E5FD75-D475-4072-8AEE-2FA6F9E999B4}" destId="{968F0830-B4BB-4997-96E8-487021FC87BC}" srcOrd="0" destOrd="0" presId="urn:microsoft.com/office/officeart/2005/8/layout/cycle6"/>
    <dgm:cxn modelId="{8B5D8A54-9590-9E4D-8210-B815D3B73059}" type="presOf" srcId="{54D9B8EC-C3B0-4BA1-9DA5-A796181E9219}" destId="{A9275EFE-767B-4AFD-8553-F104420B9686}" srcOrd="0" destOrd="0" presId="urn:microsoft.com/office/officeart/2005/8/layout/cycle6"/>
    <dgm:cxn modelId="{CAF96847-0D7D-445F-A1B3-C5F4F527B10A}" srcId="{5A5D4E6B-B5DC-4D7E-A060-C2D87D573B48}" destId="{806DF5C6-2CA8-4F58-B56C-6A252A13179B}" srcOrd="1" destOrd="0" parTransId="{AE15DA5D-9BAF-4022-B540-32B9D930A402}" sibTransId="{54D9B8EC-C3B0-4BA1-9DA5-A796181E9219}"/>
    <dgm:cxn modelId="{3C3457D2-0412-4242-9926-39510260BFA6}" type="presOf" srcId="{806DF5C6-2CA8-4F58-B56C-6A252A13179B}" destId="{B583ABC7-D358-409D-B4BA-83AACA68C771}" srcOrd="0" destOrd="0" presId="urn:microsoft.com/office/officeart/2005/8/layout/cycle6"/>
    <dgm:cxn modelId="{D5F9705E-CA70-6344-BC57-A6502D2684F7}" type="presOf" srcId="{5A5D4E6B-B5DC-4D7E-A060-C2D87D573B48}" destId="{012D2777-1B95-4893-B49B-88C44EBB24CD}" srcOrd="0" destOrd="0" presId="urn:microsoft.com/office/officeart/2005/8/layout/cycle6"/>
    <dgm:cxn modelId="{888D8630-2DB9-B64E-990F-64C73E0A6199}" type="presOf" srcId="{C3FA2F6B-CE40-458D-8ACF-2DB291324745}" destId="{D01899DA-0BE1-4339-A4B3-2E17C5A49F20}" srcOrd="0" destOrd="0" presId="urn:microsoft.com/office/officeart/2005/8/layout/cycle6"/>
    <dgm:cxn modelId="{15E75AE4-15B1-4225-8E37-F8B669AC0CEE}" srcId="{5A5D4E6B-B5DC-4D7E-A060-C2D87D573B48}" destId="{C3FA2F6B-CE40-458D-8ACF-2DB291324745}" srcOrd="2" destOrd="0" parTransId="{F96A497E-C3D3-49BC-BA39-8084D7B3C353}" sibTransId="{C92A7072-B38A-4EB4-99F2-8AF4AFEF00B1}"/>
    <dgm:cxn modelId="{22837DF6-B8C9-2E43-9FBC-167BAE3E8F5B}" type="presOf" srcId="{C92A7072-B38A-4EB4-99F2-8AF4AFEF00B1}" destId="{6CBE229A-93C8-429C-B9DF-0E6AB6622207}" srcOrd="0" destOrd="0" presId="urn:microsoft.com/office/officeart/2005/8/layout/cycle6"/>
    <dgm:cxn modelId="{79031631-45F6-4BCF-848E-94F80DBB24CB}" srcId="{5A5D4E6B-B5DC-4D7E-A060-C2D87D573B48}" destId="{F6E5FD75-D475-4072-8AEE-2FA6F9E999B4}" srcOrd="0" destOrd="0" parTransId="{01791EA2-B5F1-4CF1-833F-5E57F5C25017}" sibTransId="{309EDBA9-D1BD-4D08-92D7-6D1D63D7CB1E}"/>
    <dgm:cxn modelId="{FD9353B0-F5A1-BF43-8858-867806543F4B}" type="presParOf" srcId="{012D2777-1B95-4893-B49B-88C44EBB24CD}" destId="{968F0830-B4BB-4997-96E8-487021FC87BC}" srcOrd="0" destOrd="0" presId="urn:microsoft.com/office/officeart/2005/8/layout/cycle6"/>
    <dgm:cxn modelId="{7B9CBF23-332B-1D45-AFCB-596753605A2C}" type="presParOf" srcId="{012D2777-1B95-4893-B49B-88C44EBB24CD}" destId="{73C2EF1D-8F21-4F15-994B-7236FC4A622B}" srcOrd="1" destOrd="0" presId="urn:microsoft.com/office/officeart/2005/8/layout/cycle6"/>
    <dgm:cxn modelId="{5011C17E-C5ED-724A-9416-9A8DB62085C2}" type="presParOf" srcId="{012D2777-1B95-4893-B49B-88C44EBB24CD}" destId="{349A0FC8-2E1B-4113-943B-D6AE2654092B}" srcOrd="2" destOrd="0" presId="urn:microsoft.com/office/officeart/2005/8/layout/cycle6"/>
    <dgm:cxn modelId="{8B32F3AE-FD8E-EB49-B9F2-BCE2074F6DBC}" type="presParOf" srcId="{012D2777-1B95-4893-B49B-88C44EBB24CD}" destId="{B583ABC7-D358-409D-B4BA-83AACA68C771}" srcOrd="3" destOrd="0" presId="urn:microsoft.com/office/officeart/2005/8/layout/cycle6"/>
    <dgm:cxn modelId="{7D8EA086-D59B-EA4F-AAD3-968633487855}" type="presParOf" srcId="{012D2777-1B95-4893-B49B-88C44EBB24CD}" destId="{3AC51299-901C-43F3-9AB3-B2C050545FCE}" srcOrd="4" destOrd="0" presId="urn:microsoft.com/office/officeart/2005/8/layout/cycle6"/>
    <dgm:cxn modelId="{FDB06BA1-FC27-2E42-91BF-9E8A3A69E6C6}" type="presParOf" srcId="{012D2777-1B95-4893-B49B-88C44EBB24CD}" destId="{A9275EFE-767B-4AFD-8553-F104420B9686}" srcOrd="5" destOrd="0" presId="urn:microsoft.com/office/officeart/2005/8/layout/cycle6"/>
    <dgm:cxn modelId="{A95854F7-9115-1548-BB86-08DCF51F6724}" type="presParOf" srcId="{012D2777-1B95-4893-B49B-88C44EBB24CD}" destId="{D01899DA-0BE1-4339-A4B3-2E17C5A49F20}" srcOrd="6" destOrd="0" presId="urn:microsoft.com/office/officeart/2005/8/layout/cycle6"/>
    <dgm:cxn modelId="{90923200-3D13-BA4F-B475-C7C0672D1634}" type="presParOf" srcId="{012D2777-1B95-4893-B49B-88C44EBB24CD}" destId="{9231332F-8F3A-4C4F-B248-A8A5F892B721}" srcOrd="7" destOrd="0" presId="urn:microsoft.com/office/officeart/2005/8/layout/cycle6"/>
    <dgm:cxn modelId="{7EABC58E-E759-E040-98C6-8EE9D31ECE35}" type="presParOf" srcId="{012D2777-1B95-4893-B49B-88C44EBB24CD}" destId="{6CBE229A-93C8-429C-B9DF-0E6AB6622207}" srcOrd="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F0830-B4BB-4997-96E8-487021FC87BC}">
      <dsp:nvSpPr>
        <dsp:cNvPr id="0" name=""/>
        <dsp:cNvSpPr/>
      </dsp:nvSpPr>
      <dsp:spPr>
        <a:xfrm>
          <a:off x="3194935" y="79359"/>
          <a:ext cx="1712039" cy="1175159"/>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BMO</a:t>
          </a:r>
        </a:p>
        <a:p>
          <a:pPr lvl="0" algn="ctr" defTabSz="800100">
            <a:lnSpc>
              <a:spcPct val="90000"/>
            </a:lnSpc>
            <a:spcBef>
              <a:spcPct val="0"/>
            </a:spcBef>
            <a:spcAft>
              <a:spcPct val="35000"/>
            </a:spcAft>
          </a:pPr>
          <a:r>
            <a:rPr lang="en-US" sz="1400" kern="1200" dirty="0" smtClean="0"/>
            <a:t>UUFFA:</a:t>
          </a:r>
        </a:p>
        <a:p>
          <a:pPr lvl="0" algn="ctr" defTabSz="800100">
            <a:lnSpc>
              <a:spcPct val="90000"/>
            </a:lnSpc>
            <a:spcBef>
              <a:spcPct val="0"/>
            </a:spcBef>
            <a:spcAft>
              <a:spcPct val="35000"/>
            </a:spcAft>
          </a:pPr>
          <a:r>
            <a:rPr lang="en-US" sz="1400" kern="1200" dirty="0" smtClean="0"/>
            <a:t>Organize, coordinate, finance</a:t>
          </a:r>
          <a:endParaRPr lang="en-SG" sz="1400" kern="1200" dirty="0"/>
        </a:p>
      </dsp:txBody>
      <dsp:txXfrm>
        <a:off x="3252302" y="136726"/>
        <a:ext cx="1597305" cy="1060425"/>
      </dsp:txXfrm>
    </dsp:sp>
    <dsp:sp modelId="{349A0FC8-2E1B-4113-943B-D6AE2654092B}">
      <dsp:nvSpPr>
        <dsp:cNvPr id="0" name=""/>
        <dsp:cNvSpPr/>
      </dsp:nvSpPr>
      <dsp:spPr>
        <a:xfrm>
          <a:off x="2523363" y="841181"/>
          <a:ext cx="4201826" cy="4201826"/>
        </a:xfrm>
        <a:custGeom>
          <a:avLst/>
          <a:gdLst/>
          <a:ahLst/>
          <a:cxnLst/>
          <a:rect l="0" t="0" r="0" b="0"/>
          <a:pathLst>
            <a:path>
              <a:moveTo>
                <a:pt x="2403018" y="21834"/>
              </a:moveTo>
              <a:arcTo wR="2100913" hR="2100913" stAng="16696058" swAng="3271896"/>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D01899DA-0BE1-4339-A4B3-2E17C5A49F20}">
      <dsp:nvSpPr>
        <dsp:cNvPr id="0" name=""/>
        <dsp:cNvSpPr/>
      </dsp:nvSpPr>
      <dsp:spPr>
        <a:xfrm>
          <a:off x="5778427" y="1999217"/>
          <a:ext cx="1660105" cy="1086145"/>
        </a:xfrm>
        <a:prstGeom prst="round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Hatchery</a:t>
          </a:r>
        </a:p>
        <a:p>
          <a:pPr lvl="0" algn="ctr" defTabSz="711200">
            <a:lnSpc>
              <a:spcPct val="90000"/>
            </a:lnSpc>
            <a:spcBef>
              <a:spcPct val="0"/>
            </a:spcBef>
            <a:spcAft>
              <a:spcPct val="35000"/>
            </a:spcAft>
          </a:pPr>
          <a:r>
            <a:rPr lang="en-US" sz="1400" kern="1200" dirty="0" err="1" smtClean="0"/>
            <a:t>Brafin</a:t>
          </a:r>
          <a:r>
            <a:rPr lang="en-US" sz="1400" kern="1200" dirty="0" smtClean="0"/>
            <a:t> farms</a:t>
          </a:r>
        </a:p>
        <a:p>
          <a:pPr lvl="0" algn="ctr" defTabSz="711200">
            <a:lnSpc>
              <a:spcPct val="90000"/>
            </a:lnSpc>
            <a:spcBef>
              <a:spcPct val="0"/>
            </a:spcBef>
            <a:spcAft>
              <a:spcPct val="35000"/>
            </a:spcAft>
          </a:pPr>
          <a:r>
            <a:rPr lang="en-US" sz="1400" kern="1200" dirty="0" smtClean="0"/>
            <a:t>Supply fingerlings</a:t>
          </a:r>
          <a:endParaRPr lang="en-SG" sz="1400" kern="1200" dirty="0"/>
        </a:p>
      </dsp:txBody>
      <dsp:txXfrm>
        <a:off x="5831448" y="2052238"/>
        <a:ext cx="1554063" cy="980103"/>
      </dsp:txXfrm>
    </dsp:sp>
    <dsp:sp modelId="{6CBE229A-93C8-429C-B9DF-0E6AB6622207}">
      <dsp:nvSpPr>
        <dsp:cNvPr id="0" name=""/>
        <dsp:cNvSpPr/>
      </dsp:nvSpPr>
      <dsp:spPr>
        <a:xfrm>
          <a:off x="2449476" y="517676"/>
          <a:ext cx="4201826" cy="4201826"/>
        </a:xfrm>
        <a:custGeom>
          <a:avLst/>
          <a:gdLst/>
          <a:ahLst/>
          <a:cxnLst/>
          <a:rect l="0" t="0" r="0" b="0"/>
          <a:pathLst>
            <a:path>
              <a:moveTo>
                <a:pt x="4144332" y="2589044"/>
              </a:moveTo>
              <a:arcTo wR="2100913" hR="2100913" stAng="806101" swAng="3703755"/>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66102B08-EC49-4B52-BE28-19D3A1D2E620}">
      <dsp:nvSpPr>
        <dsp:cNvPr id="0" name=""/>
        <dsp:cNvSpPr/>
      </dsp:nvSpPr>
      <dsp:spPr>
        <a:xfrm>
          <a:off x="3015954" y="4391848"/>
          <a:ext cx="2051141" cy="1062138"/>
        </a:xfrm>
        <a:prstGeom prst="roundRect">
          <a:avLst/>
        </a:prstGeom>
        <a:solidFill>
          <a:schemeClr val="accent1">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SG" sz="1800" kern="1200" dirty="0" smtClean="0"/>
            <a:t>Feed companies</a:t>
          </a:r>
        </a:p>
        <a:p>
          <a:pPr lvl="0" algn="ctr" defTabSz="800100">
            <a:lnSpc>
              <a:spcPct val="90000"/>
            </a:lnSpc>
            <a:spcBef>
              <a:spcPct val="0"/>
            </a:spcBef>
            <a:spcAft>
              <a:spcPct val="35000"/>
            </a:spcAft>
          </a:pPr>
          <a:r>
            <a:rPr lang="en-SG" sz="1400" kern="1200" dirty="0" smtClean="0"/>
            <a:t>Vital Feed, Rannan Feed </a:t>
          </a:r>
        </a:p>
        <a:p>
          <a:pPr lvl="0" algn="ctr" defTabSz="800100">
            <a:lnSpc>
              <a:spcPct val="90000"/>
            </a:lnSpc>
            <a:spcBef>
              <a:spcPct val="0"/>
            </a:spcBef>
            <a:spcAft>
              <a:spcPct val="35000"/>
            </a:spcAft>
          </a:pPr>
          <a:r>
            <a:rPr lang="en-SG" sz="1400" kern="1200" dirty="0" smtClean="0"/>
            <a:t>Provide free feed </a:t>
          </a:r>
          <a:endParaRPr lang="en-SG" sz="1400" kern="1200" dirty="0"/>
        </a:p>
      </dsp:txBody>
      <dsp:txXfrm>
        <a:off x="3067803" y="4443697"/>
        <a:ext cx="1947443" cy="958440"/>
      </dsp:txXfrm>
    </dsp:sp>
    <dsp:sp modelId="{A688B22E-1D61-4327-AA91-E116C5C25217}">
      <dsp:nvSpPr>
        <dsp:cNvPr id="0" name=""/>
        <dsp:cNvSpPr/>
      </dsp:nvSpPr>
      <dsp:spPr>
        <a:xfrm>
          <a:off x="1528819" y="561311"/>
          <a:ext cx="4201826" cy="4201826"/>
        </a:xfrm>
        <a:custGeom>
          <a:avLst/>
          <a:gdLst/>
          <a:ahLst/>
          <a:cxnLst/>
          <a:rect l="0" t="0" r="0" b="0"/>
          <a:pathLst>
            <a:path>
              <a:moveTo>
                <a:pt x="1467443" y="4104048"/>
              </a:moveTo>
              <a:arcTo wR="2100913" hR="2100913" stAng="6452939" swAng="3459360"/>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B583ABC7-D358-409D-B4BA-83AACA68C771}">
      <dsp:nvSpPr>
        <dsp:cNvPr id="0" name=""/>
        <dsp:cNvSpPr/>
      </dsp:nvSpPr>
      <dsp:spPr>
        <a:xfrm>
          <a:off x="535191" y="1905847"/>
          <a:ext cx="2067983" cy="1272906"/>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SG" sz="1600" kern="1200" dirty="0" smtClean="0"/>
            <a:t>Specialist consultant</a:t>
          </a:r>
        </a:p>
        <a:p>
          <a:pPr lvl="0" algn="ctr" defTabSz="711200">
            <a:lnSpc>
              <a:spcPct val="90000"/>
            </a:lnSpc>
            <a:spcBef>
              <a:spcPct val="0"/>
            </a:spcBef>
            <a:spcAft>
              <a:spcPct val="35000"/>
            </a:spcAft>
          </a:pPr>
          <a:r>
            <a:rPr lang="en-SG" sz="1400" kern="1200" dirty="0" smtClean="0"/>
            <a:t>Dr Arthur Okoro</a:t>
          </a:r>
        </a:p>
        <a:p>
          <a:pPr lvl="0" algn="ctr" defTabSz="711200">
            <a:lnSpc>
              <a:spcPct val="90000"/>
            </a:lnSpc>
            <a:spcBef>
              <a:spcPct val="0"/>
            </a:spcBef>
            <a:spcAft>
              <a:spcPct val="35000"/>
            </a:spcAft>
          </a:pPr>
          <a:r>
            <a:rPr lang="en-SG" sz="1400" kern="1200" dirty="0" smtClean="0"/>
            <a:t>Curriculum, training supervision</a:t>
          </a:r>
          <a:endParaRPr lang="en-SG" sz="1400" kern="1200" dirty="0"/>
        </a:p>
      </dsp:txBody>
      <dsp:txXfrm>
        <a:off x="597329" y="1967985"/>
        <a:ext cx="1943707" cy="1148630"/>
      </dsp:txXfrm>
    </dsp:sp>
    <dsp:sp modelId="{A9275EFE-767B-4AFD-8553-F104420B9686}">
      <dsp:nvSpPr>
        <dsp:cNvPr id="0" name=""/>
        <dsp:cNvSpPr/>
      </dsp:nvSpPr>
      <dsp:spPr>
        <a:xfrm>
          <a:off x="1460460" y="806056"/>
          <a:ext cx="4201826" cy="4201826"/>
        </a:xfrm>
        <a:custGeom>
          <a:avLst/>
          <a:gdLst/>
          <a:ahLst/>
          <a:cxnLst/>
          <a:rect l="0" t="0" r="0" b="0"/>
          <a:pathLst>
            <a:path>
              <a:moveTo>
                <a:pt x="262631" y="1083781"/>
              </a:moveTo>
              <a:arcTo wR="2100913" hR="2100913" stAng="12537360" swAng="3030083"/>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F0830-B4BB-4997-96E8-487021FC87BC}">
      <dsp:nvSpPr>
        <dsp:cNvPr id="0" name=""/>
        <dsp:cNvSpPr/>
      </dsp:nvSpPr>
      <dsp:spPr>
        <a:xfrm>
          <a:off x="2900190" y="72940"/>
          <a:ext cx="2197843" cy="1343543"/>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BMO/Lead Farmer</a:t>
          </a:r>
          <a:endParaRPr lang="en-US" sz="1400" kern="1200" dirty="0" smtClean="0"/>
        </a:p>
        <a:p>
          <a:pPr lvl="0" algn="ctr" defTabSz="800100">
            <a:lnSpc>
              <a:spcPct val="90000"/>
            </a:lnSpc>
            <a:spcBef>
              <a:spcPct val="0"/>
            </a:spcBef>
            <a:spcAft>
              <a:spcPct val="35000"/>
            </a:spcAft>
          </a:pPr>
          <a:r>
            <a:rPr lang="en-US" sz="1400" kern="1200" dirty="0" smtClean="0"/>
            <a:t>T</a:t>
          </a:r>
          <a:r>
            <a:rPr lang="en-SG" sz="1400" kern="1200" dirty="0" smtClean="0"/>
            <a:t>raining sites</a:t>
          </a:r>
          <a:endParaRPr lang="en-SG" sz="1400" kern="1200" dirty="0"/>
        </a:p>
      </dsp:txBody>
      <dsp:txXfrm>
        <a:off x="2965776" y="138526"/>
        <a:ext cx="2066671" cy="1212371"/>
      </dsp:txXfrm>
    </dsp:sp>
    <dsp:sp modelId="{349A0FC8-2E1B-4113-943B-D6AE2654092B}">
      <dsp:nvSpPr>
        <dsp:cNvPr id="0" name=""/>
        <dsp:cNvSpPr/>
      </dsp:nvSpPr>
      <dsp:spPr>
        <a:xfrm>
          <a:off x="2315046" y="977043"/>
          <a:ext cx="4360945" cy="4360945"/>
        </a:xfrm>
        <a:custGeom>
          <a:avLst/>
          <a:gdLst/>
          <a:ahLst/>
          <a:cxnLst/>
          <a:rect l="0" t="0" r="0" b="0"/>
          <a:pathLst>
            <a:path>
              <a:moveTo>
                <a:pt x="2813074" y="93782"/>
              </a:moveTo>
              <a:arcTo wR="2180472" hR="2180472" stAng="17211913" swAng="5421704"/>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B583ABC7-D358-409D-B4BA-83AACA68C771}">
      <dsp:nvSpPr>
        <dsp:cNvPr id="0" name=""/>
        <dsp:cNvSpPr/>
      </dsp:nvSpPr>
      <dsp:spPr>
        <a:xfrm>
          <a:off x="5215097" y="3833177"/>
          <a:ext cx="1968566" cy="1415705"/>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SG" sz="2400" kern="1200" dirty="0" smtClean="0"/>
            <a:t>Consultant</a:t>
          </a:r>
        </a:p>
        <a:p>
          <a:pPr lvl="0" algn="ctr" defTabSz="1066800">
            <a:lnSpc>
              <a:spcPct val="90000"/>
            </a:lnSpc>
            <a:spcBef>
              <a:spcPct val="0"/>
            </a:spcBef>
            <a:spcAft>
              <a:spcPct val="35000"/>
            </a:spcAft>
          </a:pPr>
          <a:r>
            <a:rPr lang="en-SG" sz="1400" kern="1200" dirty="0" smtClean="0"/>
            <a:t>TOT and Supervision</a:t>
          </a:r>
          <a:endParaRPr lang="en-SG" sz="1400" kern="1200" dirty="0"/>
        </a:p>
      </dsp:txBody>
      <dsp:txXfrm>
        <a:off x="5284206" y="3902286"/>
        <a:ext cx="1830348" cy="1277487"/>
      </dsp:txXfrm>
    </dsp:sp>
    <dsp:sp modelId="{A9275EFE-767B-4AFD-8553-F104420B9686}">
      <dsp:nvSpPr>
        <dsp:cNvPr id="0" name=""/>
        <dsp:cNvSpPr/>
      </dsp:nvSpPr>
      <dsp:spPr>
        <a:xfrm>
          <a:off x="1843464" y="1418494"/>
          <a:ext cx="4360945" cy="4360945"/>
        </a:xfrm>
        <a:custGeom>
          <a:avLst/>
          <a:gdLst/>
          <a:ahLst/>
          <a:cxnLst/>
          <a:rect l="0" t="0" r="0" b="0"/>
          <a:pathLst>
            <a:path>
              <a:moveTo>
                <a:pt x="3584164" y="3849038"/>
              </a:moveTo>
              <a:arcTo wR="2180472" hR="2180472" stAng="2995654" swAng="4857839"/>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D01899DA-0BE1-4339-A4B3-2E17C5A49F20}">
      <dsp:nvSpPr>
        <dsp:cNvPr id="0" name=""/>
        <dsp:cNvSpPr/>
      </dsp:nvSpPr>
      <dsp:spPr>
        <a:xfrm>
          <a:off x="741204" y="3833987"/>
          <a:ext cx="2131172" cy="1394347"/>
        </a:xfrm>
        <a:prstGeom prst="round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Hatchery</a:t>
          </a:r>
        </a:p>
        <a:p>
          <a:pPr lvl="0" algn="ctr" defTabSz="889000">
            <a:lnSpc>
              <a:spcPct val="90000"/>
            </a:lnSpc>
            <a:spcBef>
              <a:spcPct val="0"/>
            </a:spcBef>
            <a:spcAft>
              <a:spcPct val="35000"/>
            </a:spcAft>
          </a:pPr>
          <a:r>
            <a:rPr lang="en-US" sz="1400" kern="1200" dirty="0" smtClean="0"/>
            <a:t>Supply fingerlings</a:t>
          </a:r>
          <a:endParaRPr lang="en-SG" sz="1400" kern="1200" dirty="0"/>
        </a:p>
      </dsp:txBody>
      <dsp:txXfrm>
        <a:off x="809270" y="3902053"/>
        <a:ext cx="1995040" cy="1258215"/>
      </dsp:txXfrm>
    </dsp:sp>
    <dsp:sp modelId="{6CBE229A-93C8-429C-B9DF-0E6AB6622207}">
      <dsp:nvSpPr>
        <dsp:cNvPr id="0" name=""/>
        <dsp:cNvSpPr/>
      </dsp:nvSpPr>
      <dsp:spPr>
        <a:xfrm>
          <a:off x="1312846" y="939848"/>
          <a:ext cx="4360945" cy="4360945"/>
        </a:xfrm>
        <a:custGeom>
          <a:avLst/>
          <a:gdLst/>
          <a:ahLst/>
          <a:cxnLst/>
          <a:rect l="0" t="0" r="0" b="0"/>
          <a:pathLst>
            <a:path>
              <a:moveTo>
                <a:pt x="109935" y="2864094"/>
              </a:moveTo>
              <a:arcTo wR="2180472" hR="2180472" stAng="9703711" swAng="5499218"/>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hdr" sz="quarter"/>
          </p:nvPr>
        </p:nvSpPr>
        <p:spPr bwMode="auto">
          <a:xfrm>
            <a:off x="0" y="0"/>
            <a:ext cx="3035300" cy="465138"/>
          </a:xfrm>
          <a:prstGeom prst="rect">
            <a:avLst/>
          </a:prstGeom>
          <a:noFill/>
          <a:ln w="9525">
            <a:noFill/>
            <a:miter lim="800000"/>
            <a:headEnd/>
            <a:tailEnd/>
          </a:ln>
          <a:effectLst/>
        </p:spPr>
        <p:txBody>
          <a:bodyPr vert="horz" wrap="square" lIns="91355" tIns="45677" rIns="91355" bIns="45677" numCol="1" anchor="t" anchorCtr="0" compatLnSpc="1">
            <a:prstTxWarp prst="textNoShape">
              <a:avLst/>
            </a:prstTxWarp>
          </a:bodyPr>
          <a:lstStyle>
            <a:lvl1pPr eaLnBrk="1" hangingPunct="1">
              <a:defRPr sz="1200" b="0">
                <a:latin typeface="Times New Roman" pitchFamily="18" charset="0"/>
                <a:ea typeface="+mn-ea"/>
                <a:cs typeface="+mn-cs"/>
              </a:defRPr>
            </a:lvl1pPr>
          </a:lstStyle>
          <a:p>
            <a:pPr>
              <a:defRPr/>
            </a:pPr>
            <a:endParaRPr lang="en-US"/>
          </a:p>
        </p:txBody>
      </p:sp>
      <p:sp>
        <p:nvSpPr>
          <p:cNvPr id="175107" name="Rectangle 3"/>
          <p:cNvSpPr>
            <a:spLocks noGrp="1" noChangeArrowheads="1"/>
          </p:cNvSpPr>
          <p:nvPr>
            <p:ph type="dt" sz="quarter" idx="1"/>
          </p:nvPr>
        </p:nvSpPr>
        <p:spPr bwMode="auto">
          <a:xfrm>
            <a:off x="3967163" y="0"/>
            <a:ext cx="3035300" cy="465138"/>
          </a:xfrm>
          <a:prstGeom prst="rect">
            <a:avLst/>
          </a:prstGeom>
          <a:noFill/>
          <a:ln w="9525">
            <a:noFill/>
            <a:miter lim="800000"/>
            <a:headEnd/>
            <a:tailEnd/>
          </a:ln>
          <a:effectLst/>
        </p:spPr>
        <p:txBody>
          <a:bodyPr vert="horz" wrap="square" lIns="91355" tIns="45677" rIns="91355" bIns="45677" numCol="1" anchor="t" anchorCtr="0" compatLnSpc="1">
            <a:prstTxWarp prst="textNoShape">
              <a:avLst/>
            </a:prstTxWarp>
          </a:bodyPr>
          <a:lstStyle>
            <a:lvl1pPr algn="r" eaLnBrk="1" hangingPunct="1">
              <a:defRPr sz="1200" b="0">
                <a:latin typeface="Times New Roman" pitchFamily="18" charset="0"/>
                <a:ea typeface="+mn-ea"/>
                <a:cs typeface="+mn-cs"/>
              </a:defRPr>
            </a:lvl1pPr>
          </a:lstStyle>
          <a:p>
            <a:pPr>
              <a:defRPr/>
            </a:pPr>
            <a:endParaRPr lang="en-US"/>
          </a:p>
        </p:txBody>
      </p:sp>
      <p:sp>
        <p:nvSpPr>
          <p:cNvPr id="175108" name="Rectangle 4"/>
          <p:cNvSpPr>
            <a:spLocks noGrp="1" noChangeArrowheads="1"/>
          </p:cNvSpPr>
          <p:nvPr>
            <p:ph type="ftr" sz="quarter" idx="2"/>
          </p:nvPr>
        </p:nvSpPr>
        <p:spPr bwMode="auto">
          <a:xfrm>
            <a:off x="0" y="8823325"/>
            <a:ext cx="3035300" cy="465138"/>
          </a:xfrm>
          <a:prstGeom prst="rect">
            <a:avLst/>
          </a:prstGeom>
          <a:noFill/>
          <a:ln w="9525">
            <a:noFill/>
            <a:miter lim="800000"/>
            <a:headEnd/>
            <a:tailEnd/>
          </a:ln>
          <a:effectLst/>
        </p:spPr>
        <p:txBody>
          <a:bodyPr vert="horz" wrap="square" lIns="91355" tIns="45677" rIns="91355" bIns="45677" numCol="1" anchor="b" anchorCtr="0" compatLnSpc="1">
            <a:prstTxWarp prst="textNoShape">
              <a:avLst/>
            </a:prstTxWarp>
          </a:bodyPr>
          <a:lstStyle>
            <a:lvl1pPr eaLnBrk="1" hangingPunct="1">
              <a:defRPr sz="1200" b="0">
                <a:latin typeface="Times New Roman" pitchFamily="18" charset="0"/>
                <a:ea typeface="+mn-ea"/>
                <a:cs typeface="+mn-cs"/>
              </a:defRPr>
            </a:lvl1pPr>
          </a:lstStyle>
          <a:p>
            <a:pPr>
              <a:defRPr/>
            </a:pPr>
            <a:endParaRPr lang="en-US"/>
          </a:p>
        </p:txBody>
      </p:sp>
      <p:sp>
        <p:nvSpPr>
          <p:cNvPr id="175109" name="Rectangle 5"/>
          <p:cNvSpPr>
            <a:spLocks noGrp="1" noChangeArrowheads="1"/>
          </p:cNvSpPr>
          <p:nvPr>
            <p:ph type="sldNum" sz="quarter" idx="3"/>
          </p:nvPr>
        </p:nvSpPr>
        <p:spPr bwMode="auto">
          <a:xfrm>
            <a:off x="3967163" y="8823325"/>
            <a:ext cx="3035300" cy="465138"/>
          </a:xfrm>
          <a:prstGeom prst="rect">
            <a:avLst/>
          </a:prstGeom>
          <a:noFill/>
          <a:ln w="9525">
            <a:noFill/>
            <a:miter lim="800000"/>
            <a:headEnd/>
            <a:tailEnd/>
          </a:ln>
          <a:effectLst/>
        </p:spPr>
        <p:txBody>
          <a:bodyPr vert="horz" wrap="square" lIns="91355" tIns="45677" rIns="91355" bIns="45677" numCol="1" anchor="b" anchorCtr="0" compatLnSpc="1">
            <a:prstTxWarp prst="textNoShape">
              <a:avLst/>
            </a:prstTxWarp>
          </a:bodyPr>
          <a:lstStyle>
            <a:lvl1pPr algn="r" eaLnBrk="1" hangingPunct="1">
              <a:defRPr sz="1200" b="0">
                <a:latin typeface="Times New Roman" panose="02020603050405020304" pitchFamily="18" charset="0"/>
              </a:defRPr>
            </a:lvl1pPr>
          </a:lstStyle>
          <a:p>
            <a:fld id="{BF67E176-DAE9-4394-B976-952811CB0FD4}" type="slidenum">
              <a:rPr lang="en-US" altLang="en-US"/>
              <a:pPr/>
              <a:t>‹#›</a:t>
            </a:fld>
            <a:endParaRPr lang="en-US" altLang="en-US"/>
          </a:p>
        </p:txBody>
      </p:sp>
    </p:spTree>
    <p:extLst>
      <p:ext uri="{BB962C8B-B14F-4D97-AF65-F5344CB8AC3E}">
        <p14:creationId xmlns:p14="http://schemas.microsoft.com/office/powerpoint/2010/main" val="820480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35300" cy="465138"/>
          </a:xfrm>
          <a:prstGeom prst="rect">
            <a:avLst/>
          </a:prstGeom>
          <a:noFill/>
          <a:ln w="9525">
            <a:noFill/>
            <a:miter lim="800000"/>
            <a:headEnd/>
            <a:tailEnd/>
          </a:ln>
          <a:effectLst/>
        </p:spPr>
        <p:txBody>
          <a:bodyPr vert="horz" wrap="square" lIns="93090" tIns="46546" rIns="93090" bIns="46546" numCol="1" anchor="t" anchorCtr="0" compatLnSpc="1">
            <a:prstTxWarp prst="textNoShape">
              <a:avLst/>
            </a:prstTxWarp>
          </a:bodyPr>
          <a:lstStyle>
            <a:lvl1pPr defTabSz="930275" eaLnBrk="1" hangingPunct="1">
              <a:defRPr sz="1200" b="0">
                <a:latin typeface="Times New Roman" pitchFamily="18" charset="0"/>
                <a:ea typeface="+mn-ea"/>
                <a:cs typeface="+mn-cs"/>
              </a:defRPr>
            </a:lvl1pPr>
          </a:lstStyle>
          <a:p>
            <a:pPr>
              <a:defRPr/>
            </a:pPr>
            <a:endParaRPr lang="en-US"/>
          </a:p>
        </p:txBody>
      </p:sp>
      <p:sp>
        <p:nvSpPr>
          <p:cNvPr id="59395" name="Rectangle 3"/>
          <p:cNvSpPr>
            <a:spLocks noGrp="1" noChangeArrowheads="1"/>
          </p:cNvSpPr>
          <p:nvPr>
            <p:ph type="dt" idx="1"/>
          </p:nvPr>
        </p:nvSpPr>
        <p:spPr bwMode="auto">
          <a:xfrm>
            <a:off x="3967163" y="0"/>
            <a:ext cx="3035300" cy="465138"/>
          </a:xfrm>
          <a:prstGeom prst="rect">
            <a:avLst/>
          </a:prstGeom>
          <a:noFill/>
          <a:ln w="9525">
            <a:noFill/>
            <a:miter lim="800000"/>
            <a:headEnd/>
            <a:tailEnd/>
          </a:ln>
          <a:effectLst/>
        </p:spPr>
        <p:txBody>
          <a:bodyPr vert="horz" wrap="square" lIns="93090" tIns="46546" rIns="93090" bIns="46546" numCol="1" anchor="t" anchorCtr="0" compatLnSpc="1">
            <a:prstTxWarp prst="textNoShape">
              <a:avLst/>
            </a:prstTxWarp>
          </a:bodyPr>
          <a:lstStyle>
            <a:lvl1pPr algn="r" defTabSz="930275" eaLnBrk="1" hangingPunct="1">
              <a:defRPr sz="1200" b="0">
                <a:latin typeface="Times New Roman" pitchFamily="18" charset="0"/>
                <a:ea typeface="+mn-ea"/>
                <a:cs typeface="+mn-cs"/>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81100" y="696913"/>
            <a:ext cx="4641850" cy="3482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701675" y="4413250"/>
            <a:ext cx="5600700" cy="4179888"/>
          </a:xfrm>
          <a:prstGeom prst="rect">
            <a:avLst/>
          </a:prstGeom>
          <a:noFill/>
          <a:ln w="9525">
            <a:noFill/>
            <a:miter lim="800000"/>
            <a:headEnd/>
            <a:tailEnd/>
          </a:ln>
          <a:effectLst/>
        </p:spPr>
        <p:txBody>
          <a:bodyPr vert="horz" wrap="square" lIns="93090" tIns="46546" rIns="93090" bIns="465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9398" name="Rectangle 6"/>
          <p:cNvSpPr>
            <a:spLocks noGrp="1" noChangeArrowheads="1"/>
          </p:cNvSpPr>
          <p:nvPr>
            <p:ph type="ftr" sz="quarter" idx="4"/>
          </p:nvPr>
        </p:nvSpPr>
        <p:spPr bwMode="auto">
          <a:xfrm>
            <a:off x="0" y="8823325"/>
            <a:ext cx="3035300" cy="465138"/>
          </a:xfrm>
          <a:prstGeom prst="rect">
            <a:avLst/>
          </a:prstGeom>
          <a:noFill/>
          <a:ln w="9525">
            <a:noFill/>
            <a:miter lim="800000"/>
            <a:headEnd/>
            <a:tailEnd/>
          </a:ln>
          <a:effectLst/>
        </p:spPr>
        <p:txBody>
          <a:bodyPr vert="horz" wrap="square" lIns="93090" tIns="46546" rIns="93090" bIns="46546" numCol="1" anchor="b" anchorCtr="0" compatLnSpc="1">
            <a:prstTxWarp prst="textNoShape">
              <a:avLst/>
            </a:prstTxWarp>
          </a:bodyPr>
          <a:lstStyle>
            <a:lvl1pPr defTabSz="930275" eaLnBrk="1" hangingPunct="1">
              <a:defRPr sz="1200" b="0">
                <a:latin typeface="Times New Roman" pitchFamily="18" charset="0"/>
                <a:ea typeface="+mn-ea"/>
                <a:cs typeface="+mn-cs"/>
              </a:defRPr>
            </a:lvl1pPr>
          </a:lstStyle>
          <a:p>
            <a:pPr>
              <a:defRPr/>
            </a:pPr>
            <a:endParaRPr lang="en-US"/>
          </a:p>
        </p:txBody>
      </p:sp>
      <p:sp>
        <p:nvSpPr>
          <p:cNvPr id="59399" name="Rectangle 7"/>
          <p:cNvSpPr>
            <a:spLocks noGrp="1" noChangeArrowheads="1"/>
          </p:cNvSpPr>
          <p:nvPr>
            <p:ph type="sldNum" sz="quarter" idx="5"/>
          </p:nvPr>
        </p:nvSpPr>
        <p:spPr bwMode="auto">
          <a:xfrm>
            <a:off x="3967163" y="8823325"/>
            <a:ext cx="3035300" cy="465138"/>
          </a:xfrm>
          <a:prstGeom prst="rect">
            <a:avLst/>
          </a:prstGeom>
          <a:noFill/>
          <a:ln w="9525">
            <a:noFill/>
            <a:miter lim="800000"/>
            <a:headEnd/>
            <a:tailEnd/>
          </a:ln>
          <a:effectLst/>
        </p:spPr>
        <p:txBody>
          <a:bodyPr vert="horz" wrap="square" lIns="93090" tIns="46546" rIns="93090" bIns="46546" numCol="1" anchor="b" anchorCtr="0" compatLnSpc="1">
            <a:prstTxWarp prst="textNoShape">
              <a:avLst/>
            </a:prstTxWarp>
          </a:bodyPr>
          <a:lstStyle>
            <a:lvl1pPr algn="r" defTabSz="930275" eaLnBrk="1" hangingPunct="1">
              <a:defRPr sz="1200" b="0">
                <a:latin typeface="Times New Roman" panose="02020603050405020304" pitchFamily="18" charset="0"/>
              </a:defRPr>
            </a:lvl1pPr>
          </a:lstStyle>
          <a:p>
            <a:fld id="{88D75C52-8A1D-4928-971E-09EF14EB697F}" type="slidenum">
              <a:rPr lang="en-US" altLang="en-US"/>
              <a:pPr/>
              <a:t>‹#›</a:t>
            </a:fld>
            <a:endParaRPr lang="en-US" altLang="en-US"/>
          </a:p>
        </p:txBody>
      </p:sp>
    </p:spTree>
    <p:extLst>
      <p:ext uri="{BB962C8B-B14F-4D97-AF65-F5344CB8AC3E}">
        <p14:creationId xmlns:p14="http://schemas.microsoft.com/office/powerpoint/2010/main" val="23311385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15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b="1">
                <a:solidFill>
                  <a:schemeClr val="tx1"/>
                </a:solidFill>
                <a:latin typeface="Arial" panose="020B0604020202020204" pitchFamily="34" charset="0"/>
                <a:ea typeface="MS PGothic" panose="020B0600070205080204" pitchFamily="34" charset="-128"/>
              </a:defRPr>
            </a:lvl1pPr>
            <a:lvl2pPr marL="742950" indent="-285750" defTabSz="930275">
              <a:defRPr sz="2400" b="1">
                <a:solidFill>
                  <a:schemeClr val="tx1"/>
                </a:solidFill>
                <a:latin typeface="Arial" panose="020B0604020202020204" pitchFamily="34" charset="0"/>
                <a:ea typeface="MS PGothic" panose="020B0600070205080204" pitchFamily="34" charset="-128"/>
              </a:defRPr>
            </a:lvl2pPr>
            <a:lvl3pPr marL="1143000" indent="-228600" defTabSz="930275">
              <a:defRPr sz="2400" b="1">
                <a:solidFill>
                  <a:schemeClr val="tx1"/>
                </a:solidFill>
                <a:latin typeface="Arial" panose="020B0604020202020204" pitchFamily="34" charset="0"/>
                <a:ea typeface="MS PGothic" panose="020B0600070205080204" pitchFamily="34" charset="-128"/>
              </a:defRPr>
            </a:lvl3pPr>
            <a:lvl4pPr marL="1600200" indent="-228600" defTabSz="930275">
              <a:defRPr sz="2400" b="1">
                <a:solidFill>
                  <a:schemeClr val="tx1"/>
                </a:solidFill>
                <a:latin typeface="Arial" panose="020B0604020202020204" pitchFamily="34" charset="0"/>
                <a:ea typeface="MS PGothic" panose="020B0600070205080204" pitchFamily="34" charset="-128"/>
              </a:defRPr>
            </a:lvl4pPr>
            <a:lvl5pPr marL="2057400" indent="-228600" defTabSz="930275">
              <a:defRPr sz="2400" b="1">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0CCCEA46-0B2C-4994-978F-47A0A203B5A1}" type="slidenum">
              <a:rPr lang="en-US" altLang="en-US" sz="1200" b="0">
                <a:latin typeface="Times New Roman" panose="02020603050405020304" pitchFamily="18" charset="0"/>
              </a:rPr>
              <a:pPr/>
              <a:t>2</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677262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99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b="1">
                <a:solidFill>
                  <a:schemeClr val="tx1"/>
                </a:solidFill>
                <a:latin typeface="Arial" panose="020B0604020202020204" pitchFamily="34" charset="0"/>
                <a:ea typeface="MS PGothic" panose="020B0600070205080204" pitchFamily="34" charset="-128"/>
              </a:defRPr>
            </a:lvl1pPr>
            <a:lvl2pPr marL="742950" indent="-285750" defTabSz="930275">
              <a:defRPr sz="2400" b="1">
                <a:solidFill>
                  <a:schemeClr val="tx1"/>
                </a:solidFill>
                <a:latin typeface="Arial" panose="020B0604020202020204" pitchFamily="34" charset="0"/>
                <a:ea typeface="MS PGothic" panose="020B0600070205080204" pitchFamily="34" charset="-128"/>
              </a:defRPr>
            </a:lvl2pPr>
            <a:lvl3pPr marL="1143000" indent="-228600" defTabSz="930275">
              <a:defRPr sz="2400" b="1">
                <a:solidFill>
                  <a:schemeClr val="tx1"/>
                </a:solidFill>
                <a:latin typeface="Arial" panose="020B0604020202020204" pitchFamily="34" charset="0"/>
                <a:ea typeface="MS PGothic" panose="020B0600070205080204" pitchFamily="34" charset="-128"/>
              </a:defRPr>
            </a:lvl3pPr>
            <a:lvl4pPr marL="1600200" indent="-228600" defTabSz="930275">
              <a:defRPr sz="2400" b="1">
                <a:solidFill>
                  <a:schemeClr val="tx1"/>
                </a:solidFill>
                <a:latin typeface="Arial" panose="020B0604020202020204" pitchFamily="34" charset="0"/>
                <a:ea typeface="MS PGothic" panose="020B0600070205080204" pitchFamily="34" charset="-128"/>
              </a:defRPr>
            </a:lvl4pPr>
            <a:lvl5pPr marL="2057400" indent="-228600" defTabSz="930275">
              <a:defRPr sz="2400" b="1">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20A7D64E-7F7B-45EE-B66B-8C27201D594C}" type="slidenum">
              <a:rPr lang="en-US" altLang="en-US" sz="1200" b="0">
                <a:latin typeface="Times New Roman" panose="02020603050405020304" pitchFamily="18" charset="0"/>
              </a:rPr>
              <a:pPr/>
              <a:t>11</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1652444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19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b="1">
                <a:solidFill>
                  <a:schemeClr val="tx1"/>
                </a:solidFill>
                <a:latin typeface="Arial" panose="020B0604020202020204" pitchFamily="34" charset="0"/>
                <a:ea typeface="MS PGothic" panose="020B0600070205080204" pitchFamily="34" charset="-128"/>
              </a:defRPr>
            </a:lvl1pPr>
            <a:lvl2pPr marL="742950" indent="-285750" defTabSz="930275">
              <a:defRPr sz="2400" b="1">
                <a:solidFill>
                  <a:schemeClr val="tx1"/>
                </a:solidFill>
                <a:latin typeface="Arial" panose="020B0604020202020204" pitchFamily="34" charset="0"/>
                <a:ea typeface="MS PGothic" panose="020B0600070205080204" pitchFamily="34" charset="-128"/>
              </a:defRPr>
            </a:lvl2pPr>
            <a:lvl3pPr marL="1143000" indent="-228600" defTabSz="930275">
              <a:defRPr sz="2400" b="1">
                <a:solidFill>
                  <a:schemeClr val="tx1"/>
                </a:solidFill>
                <a:latin typeface="Arial" panose="020B0604020202020204" pitchFamily="34" charset="0"/>
                <a:ea typeface="MS PGothic" panose="020B0600070205080204" pitchFamily="34" charset="-128"/>
              </a:defRPr>
            </a:lvl3pPr>
            <a:lvl4pPr marL="1600200" indent="-228600" defTabSz="930275">
              <a:defRPr sz="2400" b="1">
                <a:solidFill>
                  <a:schemeClr val="tx1"/>
                </a:solidFill>
                <a:latin typeface="Arial" panose="020B0604020202020204" pitchFamily="34" charset="0"/>
                <a:ea typeface="MS PGothic" panose="020B0600070205080204" pitchFamily="34" charset="-128"/>
              </a:defRPr>
            </a:lvl4pPr>
            <a:lvl5pPr marL="2057400" indent="-228600" defTabSz="930275">
              <a:defRPr sz="2400" b="1">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5D0880B-97C7-44A1-9715-E5E3A90FE472}" type="slidenum">
              <a:rPr lang="en-US" altLang="en-US" sz="1200" b="0">
                <a:latin typeface="Times New Roman" panose="02020603050405020304" pitchFamily="18" charset="0"/>
              </a:rPr>
              <a:pPr/>
              <a:t>12</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62617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40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b="1">
                <a:solidFill>
                  <a:schemeClr val="tx1"/>
                </a:solidFill>
                <a:latin typeface="Arial" panose="020B0604020202020204" pitchFamily="34" charset="0"/>
                <a:ea typeface="MS PGothic" panose="020B0600070205080204" pitchFamily="34" charset="-128"/>
              </a:defRPr>
            </a:lvl1pPr>
            <a:lvl2pPr marL="742950" indent="-285750" defTabSz="930275">
              <a:defRPr sz="2400" b="1">
                <a:solidFill>
                  <a:schemeClr val="tx1"/>
                </a:solidFill>
                <a:latin typeface="Arial" panose="020B0604020202020204" pitchFamily="34" charset="0"/>
                <a:ea typeface="MS PGothic" panose="020B0600070205080204" pitchFamily="34" charset="-128"/>
              </a:defRPr>
            </a:lvl2pPr>
            <a:lvl3pPr marL="1143000" indent="-228600" defTabSz="930275">
              <a:defRPr sz="2400" b="1">
                <a:solidFill>
                  <a:schemeClr val="tx1"/>
                </a:solidFill>
                <a:latin typeface="Arial" panose="020B0604020202020204" pitchFamily="34" charset="0"/>
                <a:ea typeface="MS PGothic" panose="020B0600070205080204" pitchFamily="34" charset="-128"/>
              </a:defRPr>
            </a:lvl3pPr>
            <a:lvl4pPr marL="1600200" indent="-228600" defTabSz="930275">
              <a:defRPr sz="2400" b="1">
                <a:solidFill>
                  <a:schemeClr val="tx1"/>
                </a:solidFill>
                <a:latin typeface="Arial" panose="020B0604020202020204" pitchFamily="34" charset="0"/>
                <a:ea typeface="MS PGothic" panose="020B0600070205080204" pitchFamily="34" charset="-128"/>
              </a:defRPr>
            </a:lvl4pPr>
            <a:lvl5pPr marL="2057400" indent="-228600" defTabSz="930275">
              <a:defRPr sz="2400" b="1">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DD6CCB12-0687-4D06-B689-A4857740EC55}" type="slidenum">
              <a:rPr lang="en-US" altLang="en-US" sz="1200" b="0">
                <a:latin typeface="Times New Roman" panose="02020603050405020304" pitchFamily="18" charset="0"/>
              </a:rPr>
              <a:pPr/>
              <a:t>13</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315633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b="1">
                <a:solidFill>
                  <a:schemeClr val="tx1"/>
                </a:solidFill>
                <a:latin typeface="Arial" panose="020B0604020202020204" pitchFamily="34" charset="0"/>
                <a:ea typeface="MS PGothic" panose="020B0600070205080204" pitchFamily="34" charset="-128"/>
              </a:defRPr>
            </a:lvl1pPr>
            <a:lvl2pPr marL="742950" indent="-285750" defTabSz="930275">
              <a:defRPr sz="2400" b="1">
                <a:solidFill>
                  <a:schemeClr val="tx1"/>
                </a:solidFill>
                <a:latin typeface="Arial" panose="020B0604020202020204" pitchFamily="34" charset="0"/>
                <a:ea typeface="MS PGothic" panose="020B0600070205080204" pitchFamily="34" charset="-128"/>
              </a:defRPr>
            </a:lvl2pPr>
            <a:lvl3pPr marL="1143000" indent="-228600" defTabSz="930275">
              <a:defRPr sz="2400" b="1">
                <a:solidFill>
                  <a:schemeClr val="tx1"/>
                </a:solidFill>
                <a:latin typeface="Arial" panose="020B0604020202020204" pitchFamily="34" charset="0"/>
                <a:ea typeface="MS PGothic" panose="020B0600070205080204" pitchFamily="34" charset="-128"/>
              </a:defRPr>
            </a:lvl3pPr>
            <a:lvl4pPr marL="1600200" indent="-228600" defTabSz="930275">
              <a:defRPr sz="2400" b="1">
                <a:solidFill>
                  <a:schemeClr val="tx1"/>
                </a:solidFill>
                <a:latin typeface="Arial" panose="020B0604020202020204" pitchFamily="34" charset="0"/>
                <a:ea typeface="MS PGothic" panose="020B0600070205080204" pitchFamily="34" charset="-128"/>
              </a:defRPr>
            </a:lvl4pPr>
            <a:lvl5pPr marL="2057400" indent="-228600" defTabSz="930275">
              <a:defRPr sz="2400" b="1">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BA7CBF08-FB76-4558-8585-472C2E1955B9}" type="slidenum">
              <a:rPr lang="en-US" altLang="en-US" sz="1200" b="0">
                <a:latin typeface="Times New Roman" panose="02020603050405020304" pitchFamily="18" charset="0"/>
              </a:rPr>
              <a:pPr/>
              <a:t>14</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2207124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81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b="1">
                <a:solidFill>
                  <a:schemeClr val="tx1"/>
                </a:solidFill>
                <a:latin typeface="Arial" panose="020B0604020202020204" pitchFamily="34" charset="0"/>
                <a:ea typeface="MS PGothic" panose="020B0600070205080204" pitchFamily="34" charset="-128"/>
              </a:defRPr>
            </a:lvl1pPr>
            <a:lvl2pPr marL="742950" indent="-285750" defTabSz="930275">
              <a:defRPr sz="2400" b="1">
                <a:solidFill>
                  <a:schemeClr val="tx1"/>
                </a:solidFill>
                <a:latin typeface="Arial" panose="020B0604020202020204" pitchFamily="34" charset="0"/>
                <a:ea typeface="MS PGothic" panose="020B0600070205080204" pitchFamily="34" charset="-128"/>
              </a:defRPr>
            </a:lvl2pPr>
            <a:lvl3pPr marL="1143000" indent="-228600" defTabSz="930275">
              <a:defRPr sz="2400" b="1">
                <a:solidFill>
                  <a:schemeClr val="tx1"/>
                </a:solidFill>
                <a:latin typeface="Arial" panose="020B0604020202020204" pitchFamily="34" charset="0"/>
                <a:ea typeface="MS PGothic" panose="020B0600070205080204" pitchFamily="34" charset="-128"/>
              </a:defRPr>
            </a:lvl3pPr>
            <a:lvl4pPr marL="1600200" indent="-228600" defTabSz="930275">
              <a:defRPr sz="2400" b="1">
                <a:solidFill>
                  <a:schemeClr val="tx1"/>
                </a:solidFill>
                <a:latin typeface="Arial" panose="020B0604020202020204" pitchFamily="34" charset="0"/>
                <a:ea typeface="MS PGothic" panose="020B0600070205080204" pitchFamily="34" charset="-128"/>
              </a:defRPr>
            </a:lvl4pPr>
            <a:lvl5pPr marL="2057400" indent="-228600" defTabSz="930275">
              <a:defRPr sz="2400" b="1">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77937EAC-5763-4B97-890F-1B15766DB95B}" type="slidenum">
              <a:rPr lang="en-US" altLang="en-US" sz="1200" b="0">
                <a:latin typeface="Times New Roman" panose="02020603050405020304" pitchFamily="18" charset="0"/>
              </a:rPr>
              <a:pPr/>
              <a:t>15</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2744802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01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b="1">
                <a:solidFill>
                  <a:schemeClr val="tx1"/>
                </a:solidFill>
                <a:latin typeface="Arial" panose="020B0604020202020204" pitchFamily="34" charset="0"/>
                <a:ea typeface="MS PGothic" panose="020B0600070205080204" pitchFamily="34" charset="-128"/>
              </a:defRPr>
            </a:lvl1pPr>
            <a:lvl2pPr marL="742950" indent="-285750" defTabSz="930275">
              <a:defRPr sz="2400" b="1">
                <a:solidFill>
                  <a:schemeClr val="tx1"/>
                </a:solidFill>
                <a:latin typeface="Arial" panose="020B0604020202020204" pitchFamily="34" charset="0"/>
                <a:ea typeface="MS PGothic" panose="020B0600070205080204" pitchFamily="34" charset="-128"/>
              </a:defRPr>
            </a:lvl2pPr>
            <a:lvl3pPr marL="1143000" indent="-228600" defTabSz="930275">
              <a:defRPr sz="2400" b="1">
                <a:solidFill>
                  <a:schemeClr val="tx1"/>
                </a:solidFill>
                <a:latin typeface="Arial" panose="020B0604020202020204" pitchFamily="34" charset="0"/>
                <a:ea typeface="MS PGothic" panose="020B0600070205080204" pitchFamily="34" charset="-128"/>
              </a:defRPr>
            </a:lvl3pPr>
            <a:lvl4pPr marL="1600200" indent="-228600" defTabSz="930275">
              <a:defRPr sz="2400" b="1">
                <a:solidFill>
                  <a:schemeClr val="tx1"/>
                </a:solidFill>
                <a:latin typeface="Arial" panose="020B0604020202020204" pitchFamily="34" charset="0"/>
                <a:ea typeface="MS PGothic" panose="020B0600070205080204" pitchFamily="34" charset="-128"/>
              </a:defRPr>
            </a:lvl4pPr>
            <a:lvl5pPr marL="2057400" indent="-228600" defTabSz="930275">
              <a:defRPr sz="2400" b="1">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C96199C4-DC06-4377-8688-6203808FEDA3}" type="slidenum">
              <a:rPr lang="en-US" altLang="en-US" sz="1200" b="0">
                <a:latin typeface="Times New Roman" panose="02020603050405020304" pitchFamily="18" charset="0"/>
              </a:rPr>
              <a:pPr/>
              <a:t>16</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2032950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22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b="1">
                <a:solidFill>
                  <a:schemeClr val="tx1"/>
                </a:solidFill>
                <a:latin typeface="Arial" panose="020B0604020202020204" pitchFamily="34" charset="0"/>
                <a:ea typeface="MS PGothic" panose="020B0600070205080204" pitchFamily="34" charset="-128"/>
              </a:defRPr>
            </a:lvl1pPr>
            <a:lvl2pPr marL="742950" indent="-285750" defTabSz="930275">
              <a:defRPr sz="2400" b="1">
                <a:solidFill>
                  <a:schemeClr val="tx1"/>
                </a:solidFill>
                <a:latin typeface="Arial" panose="020B0604020202020204" pitchFamily="34" charset="0"/>
                <a:ea typeface="MS PGothic" panose="020B0600070205080204" pitchFamily="34" charset="-128"/>
              </a:defRPr>
            </a:lvl2pPr>
            <a:lvl3pPr marL="1143000" indent="-228600" defTabSz="930275">
              <a:defRPr sz="2400" b="1">
                <a:solidFill>
                  <a:schemeClr val="tx1"/>
                </a:solidFill>
                <a:latin typeface="Arial" panose="020B0604020202020204" pitchFamily="34" charset="0"/>
                <a:ea typeface="MS PGothic" panose="020B0600070205080204" pitchFamily="34" charset="-128"/>
              </a:defRPr>
            </a:lvl3pPr>
            <a:lvl4pPr marL="1600200" indent="-228600" defTabSz="930275">
              <a:defRPr sz="2400" b="1">
                <a:solidFill>
                  <a:schemeClr val="tx1"/>
                </a:solidFill>
                <a:latin typeface="Arial" panose="020B0604020202020204" pitchFamily="34" charset="0"/>
                <a:ea typeface="MS PGothic" panose="020B0600070205080204" pitchFamily="34" charset="-128"/>
              </a:defRPr>
            </a:lvl4pPr>
            <a:lvl5pPr marL="2057400" indent="-228600" defTabSz="930275">
              <a:defRPr sz="2400" b="1">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D5F3E65D-8DEA-4C5F-A360-B35B083BFB61}" type="slidenum">
              <a:rPr lang="en-US" altLang="en-US" sz="1200" b="0">
                <a:latin typeface="Times New Roman" panose="02020603050405020304" pitchFamily="18" charset="0"/>
              </a:rPr>
              <a:pPr/>
              <a:t>17</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775258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b="1" smtClean="0"/>
              <a:t>SO WHAT ARE THE STRATEGIC IMPLICATIONS </a:t>
            </a:r>
          </a:p>
          <a:p>
            <a:endParaRPr lang="en-US" altLang="en-US" smtClean="0"/>
          </a:p>
          <a:p>
            <a:r>
              <a:rPr lang="en-US" altLang="en-US" smtClean="0"/>
              <a:t>There have been some very big successes in market development programs, where well thought through programs in the right conditions achieved large numbers of outreach and beneficiaries.  But the context has to be right: the right market conditions, the right actors, the right buy-in (or not conflict) from government and governing forces, and a conducive political economy.</a:t>
            </a:r>
          </a:p>
          <a:p>
            <a:endParaRPr lang="en-US" altLang="en-US" smtClean="0"/>
          </a:p>
          <a:p>
            <a:r>
              <a:rPr lang="en-US" altLang="en-US" smtClean="0"/>
              <a:t>Exit strategy in mind.- a clear picture of where you are going so that you don’t have to come back and retrofit a successful market condition afterwards (as the donor program is ending it rarely works).</a:t>
            </a:r>
          </a:p>
          <a:p>
            <a:endParaRPr lang="en-US" altLang="en-US" smtClean="0"/>
          </a:p>
          <a:p>
            <a:r>
              <a:rPr lang="en-US" altLang="en-US" smtClean="0"/>
              <a:t>Basic market conditions are required to make a facilitation approach work.  If they are not there, then applying a more heavy handed directivist approach still requires a vision for the future.</a:t>
            </a:r>
          </a:p>
          <a:p>
            <a:endParaRPr lang="en-US" altLang="en-US" smtClean="0"/>
          </a:p>
          <a:p>
            <a:r>
              <a:rPr lang="en-US" altLang="en-US" smtClean="0"/>
              <a:t>Type of facilitation depends on the a more nascent market system</a:t>
            </a:r>
          </a:p>
          <a:p>
            <a:endParaRPr lang="en-US" altLang="en-US" smtClean="0"/>
          </a:p>
          <a:p>
            <a:pPr marL="0" lvl="1"/>
            <a:r>
              <a:rPr lang="en-US" altLang="en-US" smtClean="0">
                <a:latin typeface="Arial" panose="020B0604020202020204" pitchFamily="34" charset="0"/>
              </a:rPr>
              <a:t>Need to understand the broader market environment,</a:t>
            </a:r>
          </a:p>
          <a:p>
            <a:endParaRPr lang="en-US" altLang="en-US" smtClean="0"/>
          </a:p>
          <a:p>
            <a:r>
              <a:rPr lang="en-US" altLang="en-US" smtClean="0"/>
              <a:t>Very weak market system</a:t>
            </a:r>
          </a:p>
          <a:p>
            <a:endParaRPr lang="en-US" altLang="en-US" smtClean="0"/>
          </a:p>
          <a:p>
            <a:r>
              <a:rPr lang="en-US" altLang="en-US" smtClean="0"/>
              <a:t/>
            </a:r>
            <a:br>
              <a:rPr lang="en-US" altLang="en-US" smtClean="0"/>
            </a:br>
            <a:endParaRPr lang="en-US" altLang="en-US" smtClean="0"/>
          </a:p>
          <a:p>
            <a:r>
              <a:rPr lang="en-US" altLang="en-US" smtClean="0"/>
              <a:t>Beginning of a framework and we would like your input into this based on your experiences. </a:t>
            </a:r>
          </a:p>
        </p:txBody>
      </p:sp>
      <p:sp>
        <p:nvSpPr>
          <p:cNvPr id="542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b="1">
                <a:solidFill>
                  <a:schemeClr val="tx1"/>
                </a:solidFill>
                <a:latin typeface="Arial" panose="020B0604020202020204" pitchFamily="34" charset="0"/>
                <a:ea typeface="MS PGothic" panose="020B0600070205080204" pitchFamily="34" charset="-128"/>
              </a:defRPr>
            </a:lvl1pPr>
            <a:lvl2pPr marL="742950" indent="-285750" defTabSz="930275">
              <a:defRPr sz="2400" b="1">
                <a:solidFill>
                  <a:schemeClr val="tx1"/>
                </a:solidFill>
                <a:latin typeface="Arial" panose="020B0604020202020204" pitchFamily="34" charset="0"/>
                <a:ea typeface="MS PGothic" panose="020B0600070205080204" pitchFamily="34" charset="-128"/>
              </a:defRPr>
            </a:lvl2pPr>
            <a:lvl3pPr marL="1143000" indent="-228600" defTabSz="930275">
              <a:defRPr sz="2400" b="1">
                <a:solidFill>
                  <a:schemeClr val="tx1"/>
                </a:solidFill>
                <a:latin typeface="Arial" panose="020B0604020202020204" pitchFamily="34" charset="0"/>
                <a:ea typeface="MS PGothic" panose="020B0600070205080204" pitchFamily="34" charset="-128"/>
              </a:defRPr>
            </a:lvl3pPr>
            <a:lvl4pPr marL="1600200" indent="-228600" defTabSz="930275">
              <a:defRPr sz="2400" b="1">
                <a:solidFill>
                  <a:schemeClr val="tx1"/>
                </a:solidFill>
                <a:latin typeface="Arial" panose="020B0604020202020204" pitchFamily="34" charset="0"/>
                <a:ea typeface="MS PGothic" panose="020B0600070205080204" pitchFamily="34" charset="-128"/>
              </a:defRPr>
            </a:lvl4pPr>
            <a:lvl5pPr marL="2057400" indent="-228600" defTabSz="930275">
              <a:defRPr sz="2400" b="1">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288143FA-5328-41EC-B9DF-13A0BB4EE7F5}" type="slidenum">
              <a:rPr lang="en-US" altLang="en-US" sz="1200" b="0">
                <a:latin typeface="Times New Roman" panose="02020603050405020304" pitchFamily="18" charset="0"/>
              </a:rPr>
              <a:pPr/>
              <a:t>18</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1822555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 name="Notes Placeholder 2"/>
          <p:cNvSpPr>
            <a:spLocks noGrp="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dirty="0" smtClean="0">
                <a:solidFill>
                  <a:schemeClr val="accent4">
                    <a:lumMod val="50000"/>
                  </a:schemeClr>
                </a:solidFill>
                <a:ea typeface="ＭＳ Ｐゴシック" charset="0"/>
                <a:cs typeface="ＭＳ Ｐゴシック" charset="0"/>
              </a:rPr>
              <a:t>(</a:t>
            </a:r>
            <a:r>
              <a:rPr lang="en-US" dirty="0" err="1" smtClean="0">
                <a:solidFill>
                  <a:schemeClr val="accent4">
                    <a:lumMod val="50000"/>
                  </a:schemeClr>
                </a:solidFill>
                <a:ea typeface="ＭＳ Ｐゴシック" charset="0"/>
                <a:cs typeface="ＭＳ Ｐゴシック" charset="0"/>
              </a:rPr>
              <a:t>Sivers</a:t>
            </a:r>
            <a:r>
              <a:rPr lang="en-US" dirty="0" smtClean="0">
                <a:solidFill>
                  <a:schemeClr val="accent4">
                    <a:lumMod val="50000"/>
                  </a:schemeClr>
                </a:solidFill>
                <a:ea typeface="ＭＳ Ｐゴシック" charset="0"/>
                <a:cs typeface="ＭＳ Ｐゴシック" charset="0"/>
              </a:rPr>
              <a:t> video) http://www.ted.com/talks/derek_sivers_how_to_start_a_movement.html</a:t>
            </a:r>
            <a:endParaRPr lang="en-US" altLang="en-US" dirty="0" smtClean="0">
              <a:cs typeface="ＭＳ Ｐゴシック" charset="0"/>
            </a:endParaRPr>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b="1">
                <a:solidFill>
                  <a:schemeClr val="tx1"/>
                </a:solidFill>
                <a:latin typeface="Arial" panose="020B0604020202020204" pitchFamily="34" charset="0"/>
                <a:ea typeface="MS PGothic" panose="020B0600070205080204" pitchFamily="34" charset="-128"/>
              </a:defRPr>
            </a:lvl1pPr>
            <a:lvl2pPr marL="742950" indent="-285750" defTabSz="930275">
              <a:defRPr sz="2400" b="1">
                <a:solidFill>
                  <a:schemeClr val="tx1"/>
                </a:solidFill>
                <a:latin typeface="Arial" panose="020B0604020202020204" pitchFamily="34" charset="0"/>
                <a:ea typeface="MS PGothic" panose="020B0600070205080204" pitchFamily="34" charset="-128"/>
              </a:defRPr>
            </a:lvl2pPr>
            <a:lvl3pPr marL="1143000" indent="-228600" defTabSz="930275">
              <a:defRPr sz="2400" b="1">
                <a:solidFill>
                  <a:schemeClr val="tx1"/>
                </a:solidFill>
                <a:latin typeface="Arial" panose="020B0604020202020204" pitchFamily="34" charset="0"/>
                <a:ea typeface="MS PGothic" panose="020B0600070205080204" pitchFamily="34" charset="-128"/>
              </a:defRPr>
            </a:lvl3pPr>
            <a:lvl4pPr marL="1600200" indent="-228600" defTabSz="930275">
              <a:defRPr sz="2400" b="1">
                <a:solidFill>
                  <a:schemeClr val="tx1"/>
                </a:solidFill>
                <a:latin typeface="Arial" panose="020B0604020202020204" pitchFamily="34" charset="0"/>
                <a:ea typeface="MS PGothic" panose="020B0600070205080204" pitchFamily="34" charset="-128"/>
              </a:defRPr>
            </a:lvl4pPr>
            <a:lvl5pPr marL="2057400" indent="-228600" defTabSz="930275">
              <a:defRPr sz="2400" b="1">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08D1EDC8-0575-420E-9AEF-C38A41AC2207}" type="slidenum">
              <a:rPr lang="en-US" altLang="en-US" sz="1200" b="0">
                <a:latin typeface="Times New Roman" panose="02020603050405020304" pitchFamily="18" charset="0"/>
              </a:rPr>
              <a:pPr/>
              <a:t>3</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2166626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xfrm>
            <a:off x="700088" y="4413250"/>
            <a:ext cx="5603875"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
        <p:nvSpPr>
          <p:cNvPr id="25604" name="Footer Placeholder 3"/>
          <p:cNvSpPr>
            <a:spLocks noGrp="1"/>
          </p:cNvSpPr>
          <p:nvPr>
            <p:ph type="ftr" sz="quarter" idx="4"/>
          </p:nvPr>
        </p:nvSpPr>
        <p:spPr/>
        <p:txBody>
          <a:bodyPr/>
          <a:lstStyle/>
          <a:p>
            <a:pPr>
              <a:defRPr/>
            </a:pPr>
            <a:r>
              <a:rPr lang="en-US"/>
              <a:t>Module 3 Session 2 Outcome Mapping PPT</a:t>
            </a:r>
            <a:endParaRPr lang="en-GB"/>
          </a:p>
        </p:txBody>
      </p:sp>
      <p:sp>
        <p:nvSpPr>
          <p:cNvPr id="2"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b="1">
                <a:solidFill>
                  <a:schemeClr val="tx1"/>
                </a:solidFill>
                <a:latin typeface="Arial" panose="020B0604020202020204" pitchFamily="34" charset="0"/>
                <a:ea typeface="MS PGothic" panose="020B0600070205080204" pitchFamily="34" charset="-128"/>
              </a:defRPr>
            </a:lvl1pPr>
            <a:lvl2pPr marL="742950" indent="-285750" defTabSz="930275">
              <a:defRPr sz="2400" b="1">
                <a:solidFill>
                  <a:schemeClr val="tx1"/>
                </a:solidFill>
                <a:latin typeface="Arial" panose="020B0604020202020204" pitchFamily="34" charset="0"/>
                <a:ea typeface="MS PGothic" panose="020B0600070205080204" pitchFamily="34" charset="-128"/>
              </a:defRPr>
            </a:lvl2pPr>
            <a:lvl3pPr marL="1143000" indent="-228600" defTabSz="930275">
              <a:defRPr sz="2400" b="1">
                <a:solidFill>
                  <a:schemeClr val="tx1"/>
                </a:solidFill>
                <a:latin typeface="Arial" panose="020B0604020202020204" pitchFamily="34" charset="0"/>
                <a:ea typeface="MS PGothic" panose="020B0600070205080204" pitchFamily="34" charset="-128"/>
              </a:defRPr>
            </a:lvl3pPr>
            <a:lvl4pPr marL="1600200" indent="-228600" defTabSz="930275">
              <a:defRPr sz="2400" b="1">
                <a:solidFill>
                  <a:schemeClr val="tx1"/>
                </a:solidFill>
                <a:latin typeface="Arial" panose="020B0604020202020204" pitchFamily="34" charset="0"/>
                <a:ea typeface="MS PGothic" panose="020B0600070205080204" pitchFamily="34" charset="-128"/>
              </a:defRPr>
            </a:lvl4pPr>
            <a:lvl5pPr marL="2057400" indent="-228600" defTabSz="930275">
              <a:defRPr sz="2400" b="1">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22EE26C8-D7A3-433C-86CA-94B07A40D249}" type="slidenum">
              <a:rPr lang="en-GB" altLang="en-US" sz="1200" b="0">
                <a:latin typeface="Times New Roman" panose="02020603050405020304" pitchFamily="18" charset="0"/>
              </a:rPr>
              <a:pPr/>
              <a:t>4</a:t>
            </a:fld>
            <a:endParaRPr lang="en-GB" altLang="en-US" sz="1200" b="0">
              <a:latin typeface="Times New Roman" panose="02020603050405020304" pitchFamily="18" charset="0"/>
            </a:endParaRPr>
          </a:p>
        </p:txBody>
      </p:sp>
      <p:sp>
        <p:nvSpPr>
          <p:cNvPr id="25605"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b="1">
                <a:solidFill>
                  <a:schemeClr val="tx1"/>
                </a:solidFill>
                <a:latin typeface="Arial" panose="020B0604020202020204" pitchFamily="34" charset="0"/>
                <a:ea typeface="MS PGothic" panose="020B0600070205080204" pitchFamily="34" charset="-128"/>
              </a:defRPr>
            </a:lvl1pPr>
            <a:lvl2pPr marL="742950" indent="-285750" defTabSz="930275">
              <a:defRPr sz="2400" b="1">
                <a:solidFill>
                  <a:schemeClr val="tx1"/>
                </a:solidFill>
                <a:latin typeface="Arial" panose="020B0604020202020204" pitchFamily="34" charset="0"/>
                <a:ea typeface="MS PGothic" panose="020B0600070205080204" pitchFamily="34" charset="-128"/>
              </a:defRPr>
            </a:lvl2pPr>
            <a:lvl3pPr marL="1143000" indent="-228600" defTabSz="930275">
              <a:defRPr sz="2400" b="1">
                <a:solidFill>
                  <a:schemeClr val="tx1"/>
                </a:solidFill>
                <a:latin typeface="Arial" panose="020B0604020202020204" pitchFamily="34" charset="0"/>
                <a:ea typeface="MS PGothic" panose="020B0600070205080204" pitchFamily="34" charset="-128"/>
              </a:defRPr>
            </a:lvl3pPr>
            <a:lvl4pPr marL="1600200" indent="-228600" defTabSz="930275">
              <a:defRPr sz="2400" b="1">
                <a:solidFill>
                  <a:schemeClr val="tx1"/>
                </a:solidFill>
                <a:latin typeface="Arial" panose="020B0604020202020204" pitchFamily="34" charset="0"/>
                <a:ea typeface="MS PGothic" panose="020B0600070205080204" pitchFamily="34" charset="-128"/>
              </a:defRPr>
            </a:lvl4pPr>
            <a:lvl5pPr marL="2057400" indent="-228600" defTabSz="930275">
              <a:defRPr sz="2400" b="1">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altLang="en-US" sz="1200" b="0" smtClean="0">
              <a:cs typeface="Arial" panose="020B0604020202020204" pitchFamily="34" charset="0"/>
            </a:endParaRPr>
          </a:p>
        </p:txBody>
      </p:sp>
    </p:spTree>
    <p:extLst>
      <p:ext uri="{BB962C8B-B14F-4D97-AF65-F5344CB8AC3E}">
        <p14:creationId xmlns:p14="http://schemas.microsoft.com/office/powerpoint/2010/main" val="3682060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b="1">
                <a:solidFill>
                  <a:schemeClr val="tx1"/>
                </a:solidFill>
                <a:latin typeface="Arial" panose="020B0604020202020204" pitchFamily="34" charset="0"/>
                <a:ea typeface="MS PGothic" panose="020B0600070205080204" pitchFamily="34" charset="-128"/>
              </a:defRPr>
            </a:lvl1pPr>
            <a:lvl2pPr marL="742950" indent="-285750" defTabSz="930275">
              <a:defRPr sz="2400" b="1">
                <a:solidFill>
                  <a:schemeClr val="tx1"/>
                </a:solidFill>
                <a:latin typeface="Arial" panose="020B0604020202020204" pitchFamily="34" charset="0"/>
                <a:ea typeface="MS PGothic" panose="020B0600070205080204" pitchFamily="34" charset="-128"/>
              </a:defRPr>
            </a:lvl2pPr>
            <a:lvl3pPr marL="1143000" indent="-228600" defTabSz="930275">
              <a:defRPr sz="2400" b="1">
                <a:solidFill>
                  <a:schemeClr val="tx1"/>
                </a:solidFill>
                <a:latin typeface="Arial" panose="020B0604020202020204" pitchFamily="34" charset="0"/>
                <a:ea typeface="MS PGothic" panose="020B0600070205080204" pitchFamily="34" charset="-128"/>
              </a:defRPr>
            </a:lvl3pPr>
            <a:lvl4pPr marL="1600200" indent="-228600" defTabSz="930275">
              <a:defRPr sz="2400" b="1">
                <a:solidFill>
                  <a:schemeClr val="tx1"/>
                </a:solidFill>
                <a:latin typeface="Arial" panose="020B0604020202020204" pitchFamily="34" charset="0"/>
                <a:ea typeface="MS PGothic" panose="020B0600070205080204" pitchFamily="34" charset="-128"/>
              </a:defRPr>
            </a:lvl4pPr>
            <a:lvl5pPr marL="2057400" indent="-228600" defTabSz="930275">
              <a:defRPr sz="2400" b="1">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1571A280-48EC-478A-A973-8E0B935D8E41}" type="slidenum">
              <a:rPr lang="en-US" altLang="en-US" sz="1200" b="0">
                <a:latin typeface="Times New Roman" panose="02020603050405020304" pitchFamily="18" charset="0"/>
              </a:rPr>
              <a:pPr/>
              <a:t>5</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3924863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b="1">
                <a:solidFill>
                  <a:schemeClr val="tx1"/>
                </a:solidFill>
                <a:latin typeface="Arial" panose="020B0604020202020204" pitchFamily="34" charset="0"/>
                <a:ea typeface="MS PGothic" panose="020B0600070205080204" pitchFamily="34" charset="-128"/>
              </a:defRPr>
            </a:lvl1pPr>
            <a:lvl2pPr marL="742950" indent="-285750" defTabSz="930275">
              <a:defRPr sz="2400" b="1">
                <a:solidFill>
                  <a:schemeClr val="tx1"/>
                </a:solidFill>
                <a:latin typeface="Arial" panose="020B0604020202020204" pitchFamily="34" charset="0"/>
                <a:ea typeface="MS PGothic" panose="020B0600070205080204" pitchFamily="34" charset="-128"/>
              </a:defRPr>
            </a:lvl2pPr>
            <a:lvl3pPr marL="1143000" indent="-228600" defTabSz="930275">
              <a:defRPr sz="2400" b="1">
                <a:solidFill>
                  <a:schemeClr val="tx1"/>
                </a:solidFill>
                <a:latin typeface="Arial" panose="020B0604020202020204" pitchFamily="34" charset="0"/>
                <a:ea typeface="MS PGothic" panose="020B0600070205080204" pitchFamily="34" charset="-128"/>
              </a:defRPr>
            </a:lvl3pPr>
            <a:lvl4pPr marL="1600200" indent="-228600" defTabSz="930275">
              <a:defRPr sz="2400" b="1">
                <a:solidFill>
                  <a:schemeClr val="tx1"/>
                </a:solidFill>
                <a:latin typeface="Arial" panose="020B0604020202020204" pitchFamily="34" charset="0"/>
                <a:ea typeface="MS PGothic" panose="020B0600070205080204" pitchFamily="34" charset="-128"/>
              </a:defRPr>
            </a:lvl4pPr>
            <a:lvl5pPr marL="2057400" indent="-228600" defTabSz="930275">
              <a:defRPr sz="2400" b="1">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1204807F-9966-4FBC-BC4B-182C4B80D4C1}" type="slidenum">
              <a:rPr lang="en-US" altLang="en-US" sz="1200" b="0">
                <a:latin typeface="Times New Roman" panose="02020603050405020304" pitchFamily="18" charset="0"/>
              </a:rPr>
              <a:pPr/>
              <a:t>6</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1485336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b="1">
                <a:solidFill>
                  <a:schemeClr val="tx1"/>
                </a:solidFill>
                <a:latin typeface="Arial" panose="020B0604020202020204" pitchFamily="34" charset="0"/>
                <a:ea typeface="MS PGothic" panose="020B0600070205080204" pitchFamily="34" charset="-128"/>
              </a:defRPr>
            </a:lvl1pPr>
            <a:lvl2pPr marL="742950" indent="-285750" defTabSz="930275">
              <a:defRPr sz="2400" b="1">
                <a:solidFill>
                  <a:schemeClr val="tx1"/>
                </a:solidFill>
                <a:latin typeface="Arial" panose="020B0604020202020204" pitchFamily="34" charset="0"/>
                <a:ea typeface="MS PGothic" panose="020B0600070205080204" pitchFamily="34" charset="-128"/>
              </a:defRPr>
            </a:lvl2pPr>
            <a:lvl3pPr marL="1143000" indent="-228600" defTabSz="930275">
              <a:defRPr sz="2400" b="1">
                <a:solidFill>
                  <a:schemeClr val="tx1"/>
                </a:solidFill>
                <a:latin typeface="Arial" panose="020B0604020202020204" pitchFamily="34" charset="0"/>
                <a:ea typeface="MS PGothic" panose="020B0600070205080204" pitchFamily="34" charset="-128"/>
              </a:defRPr>
            </a:lvl3pPr>
            <a:lvl4pPr marL="1600200" indent="-228600" defTabSz="930275">
              <a:defRPr sz="2400" b="1">
                <a:solidFill>
                  <a:schemeClr val="tx1"/>
                </a:solidFill>
                <a:latin typeface="Arial" panose="020B0604020202020204" pitchFamily="34" charset="0"/>
                <a:ea typeface="MS PGothic" panose="020B0600070205080204" pitchFamily="34" charset="-128"/>
              </a:defRPr>
            </a:lvl4pPr>
            <a:lvl5pPr marL="2057400" indent="-228600" defTabSz="930275">
              <a:defRPr sz="2400" b="1">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42928859-FF3F-48AD-AD24-7456ABB7E700}" type="slidenum">
              <a:rPr lang="en-US" altLang="en-US" sz="1200" b="0">
                <a:latin typeface="Times New Roman" panose="02020603050405020304" pitchFamily="18" charset="0"/>
              </a:rPr>
              <a:pPr/>
              <a:t>7</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789089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b="1">
                <a:solidFill>
                  <a:schemeClr val="tx1"/>
                </a:solidFill>
                <a:latin typeface="Arial" panose="020B0604020202020204" pitchFamily="34" charset="0"/>
                <a:ea typeface="MS PGothic" panose="020B0600070205080204" pitchFamily="34" charset="-128"/>
              </a:defRPr>
            </a:lvl1pPr>
            <a:lvl2pPr marL="742950" indent="-285750" defTabSz="930275">
              <a:defRPr sz="2400" b="1">
                <a:solidFill>
                  <a:schemeClr val="tx1"/>
                </a:solidFill>
                <a:latin typeface="Arial" panose="020B0604020202020204" pitchFamily="34" charset="0"/>
                <a:ea typeface="MS PGothic" panose="020B0600070205080204" pitchFamily="34" charset="-128"/>
              </a:defRPr>
            </a:lvl2pPr>
            <a:lvl3pPr marL="1143000" indent="-228600" defTabSz="930275">
              <a:defRPr sz="2400" b="1">
                <a:solidFill>
                  <a:schemeClr val="tx1"/>
                </a:solidFill>
                <a:latin typeface="Arial" panose="020B0604020202020204" pitchFamily="34" charset="0"/>
                <a:ea typeface="MS PGothic" panose="020B0600070205080204" pitchFamily="34" charset="-128"/>
              </a:defRPr>
            </a:lvl3pPr>
            <a:lvl4pPr marL="1600200" indent="-228600" defTabSz="930275">
              <a:defRPr sz="2400" b="1">
                <a:solidFill>
                  <a:schemeClr val="tx1"/>
                </a:solidFill>
                <a:latin typeface="Arial" panose="020B0604020202020204" pitchFamily="34" charset="0"/>
                <a:ea typeface="MS PGothic" panose="020B0600070205080204" pitchFamily="34" charset="-128"/>
              </a:defRPr>
            </a:lvl4pPr>
            <a:lvl5pPr marL="2057400" indent="-228600" defTabSz="930275">
              <a:defRPr sz="2400" b="1">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2ED2BDB3-06E7-412B-A576-87631B579445}" type="slidenum">
              <a:rPr lang="en-US" altLang="en-US" sz="1200" b="0">
                <a:latin typeface="Times New Roman" panose="02020603050405020304" pitchFamily="18" charset="0"/>
              </a:rPr>
              <a:pPr/>
              <a:t>8</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3959394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58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b="1">
                <a:solidFill>
                  <a:schemeClr val="tx1"/>
                </a:solidFill>
                <a:latin typeface="Arial" panose="020B0604020202020204" pitchFamily="34" charset="0"/>
                <a:ea typeface="MS PGothic" panose="020B0600070205080204" pitchFamily="34" charset="-128"/>
              </a:defRPr>
            </a:lvl1pPr>
            <a:lvl2pPr marL="742950" indent="-285750" defTabSz="930275">
              <a:defRPr sz="2400" b="1">
                <a:solidFill>
                  <a:schemeClr val="tx1"/>
                </a:solidFill>
                <a:latin typeface="Arial" panose="020B0604020202020204" pitchFamily="34" charset="0"/>
                <a:ea typeface="MS PGothic" panose="020B0600070205080204" pitchFamily="34" charset="-128"/>
              </a:defRPr>
            </a:lvl2pPr>
            <a:lvl3pPr marL="1143000" indent="-228600" defTabSz="930275">
              <a:defRPr sz="2400" b="1">
                <a:solidFill>
                  <a:schemeClr val="tx1"/>
                </a:solidFill>
                <a:latin typeface="Arial" panose="020B0604020202020204" pitchFamily="34" charset="0"/>
                <a:ea typeface="MS PGothic" panose="020B0600070205080204" pitchFamily="34" charset="-128"/>
              </a:defRPr>
            </a:lvl3pPr>
            <a:lvl4pPr marL="1600200" indent="-228600" defTabSz="930275">
              <a:defRPr sz="2400" b="1">
                <a:solidFill>
                  <a:schemeClr val="tx1"/>
                </a:solidFill>
                <a:latin typeface="Arial" panose="020B0604020202020204" pitchFamily="34" charset="0"/>
                <a:ea typeface="MS PGothic" panose="020B0600070205080204" pitchFamily="34" charset="-128"/>
              </a:defRPr>
            </a:lvl4pPr>
            <a:lvl5pPr marL="2057400" indent="-228600" defTabSz="930275">
              <a:defRPr sz="2400" b="1">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4591508E-B3ED-4479-AB2B-CAF850200D64}" type="slidenum">
              <a:rPr lang="en-US" altLang="en-US" sz="1200" b="0">
                <a:latin typeface="Times New Roman" panose="02020603050405020304" pitchFamily="18" charset="0"/>
              </a:rPr>
              <a:pPr/>
              <a:t>9</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4020262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78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b="1">
                <a:solidFill>
                  <a:schemeClr val="tx1"/>
                </a:solidFill>
                <a:latin typeface="Arial" panose="020B0604020202020204" pitchFamily="34" charset="0"/>
                <a:ea typeface="MS PGothic" panose="020B0600070205080204" pitchFamily="34" charset="-128"/>
              </a:defRPr>
            </a:lvl1pPr>
            <a:lvl2pPr marL="742950" indent="-285750" defTabSz="930275">
              <a:defRPr sz="2400" b="1">
                <a:solidFill>
                  <a:schemeClr val="tx1"/>
                </a:solidFill>
                <a:latin typeface="Arial" panose="020B0604020202020204" pitchFamily="34" charset="0"/>
                <a:ea typeface="MS PGothic" panose="020B0600070205080204" pitchFamily="34" charset="-128"/>
              </a:defRPr>
            </a:lvl2pPr>
            <a:lvl3pPr marL="1143000" indent="-228600" defTabSz="930275">
              <a:defRPr sz="2400" b="1">
                <a:solidFill>
                  <a:schemeClr val="tx1"/>
                </a:solidFill>
                <a:latin typeface="Arial" panose="020B0604020202020204" pitchFamily="34" charset="0"/>
                <a:ea typeface="MS PGothic" panose="020B0600070205080204" pitchFamily="34" charset="-128"/>
              </a:defRPr>
            </a:lvl3pPr>
            <a:lvl4pPr marL="1600200" indent="-228600" defTabSz="930275">
              <a:defRPr sz="2400" b="1">
                <a:solidFill>
                  <a:schemeClr val="tx1"/>
                </a:solidFill>
                <a:latin typeface="Arial" panose="020B0604020202020204" pitchFamily="34" charset="0"/>
                <a:ea typeface="MS PGothic" panose="020B0600070205080204" pitchFamily="34" charset="-128"/>
              </a:defRPr>
            </a:lvl4pPr>
            <a:lvl5pPr marL="2057400" indent="-228600" defTabSz="930275">
              <a:defRPr sz="2400" b="1">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1BBB4890-423F-4D4A-AFBC-AA2A0CB904C0}" type="slidenum">
              <a:rPr lang="en-US" altLang="en-US" sz="1200" b="0">
                <a:latin typeface="Times New Roman" panose="02020603050405020304" pitchFamily="18" charset="0"/>
              </a:rPr>
              <a:pPr/>
              <a:t>10</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34194239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152400" y="1244600"/>
            <a:ext cx="3098800" cy="5613400"/>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mtClean="0"/>
          </a:p>
        </p:txBody>
      </p:sp>
      <p:sp>
        <p:nvSpPr>
          <p:cNvPr id="7" name="Rectangle 8"/>
          <p:cNvSpPr>
            <a:spLocks noChangeArrowheads="1"/>
          </p:cNvSpPr>
          <p:nvPr userDrawn="1"/>
        </p:nvSpPr>
        <p:spPr bwMode="auto">
          <a:xfrm>
            <a:off x="0" y="1103313"/>
            <a:ext cx="9144000" cy="152400"/>
          </a:xfrm>
          <a:prstGeom prst="rect">
            <a:avLst/>
          </a:prstGeom>
          <a:solidFill>
            <a:srgbClr val="C2113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mtClean="0"/>
          </a:p>
        </p:txBody>
      </p:sp>
      <p:sp>
        <p:nvSpPr>
          <p:cNvPr id="8" name="Rectangle 9"/>
          <p:cNvSpPr>
            <a:spLocks noChangeArrowheads="1"/>
          </p:cNvSpPr>
          <p:nvPr userDrawn="1"/>
        </p:nvSpPr>
        <p:spPr bwMode="auto">
          <a:xfrm>
            <a:off x="0" y="1255713"/>
            <a:ext cx="169863" cy="5602287"/>
          </a:xfrm>
          <a:prstGeom prst="rect">
            <a:avLst/>
          </a:prstGeom>
          <a:solidFill>
            <a:srgbClr val="002A6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mtClean="0"/>
          </a:p>
        </p:txBody>
      </p:sp>
      <p:sp>
        <p:nvSpPr>
          <p:cNvPr id="9" name="Rectangle 5"/>
          <p:cNvSpPr txBox="1">
            <a:spLocks noChangeArrowheads="1"/>
          </p:cNvSpPr>
          <p:nvPr userDrawn="1"/>
        </p:nvSpPr>
        <p:spPr bwMode="auto">
          <a:xfrm>
            <a:off x="5086350" y="5137150"/>
            <a:ext cx="3497263" cy="407988"/>
          </a:xfrm>
          <a:prstGeom prst="rect">
            <a:avLst/>
          </a:prstGeom>
          <a:ln>
            <a:miter lim="800000"/>
            <a:headEnd/>
            <a:tailEnd/>
          </a:ln>
        </p:spPr>
        <p:txBody>
          <a:bodyPr lIns="91397" tIns="45698" rIns="91397" bIns="45698"/>
          <a:lstStyle>
            <a:defPPr>
              <a:defRPr lang="en-US"/>
            </a:defPPr>
            <a:lvl1pPr algn="l" rtl="0" eaLnBrk="0" fontAlgn="base" hangingPunct="0">
              <a:spcBef>
                <a:spcPct val="0"/>
              </a:spcBef>
              <a:spcAft>
                <a:spcPct val="0"/>
              </a:spcAft>
              <a:defRPr sz="1800" b="1" kern="1200">
                <a:solidFill>
                  <a:schemeClr val="tx1"/>
                </a:solidFill>
                <a:latin typeface="Gill Sans"/>
                <a:ea typeface="+mn-ea"/>
                <a:cs typeface="Gill Sans"/>
              </a:defRPr>
            </a:lvl1pPr>
            <a:lvl2pPr marL="457200" algn="l" rtl="0" eaLnBrk="0" fontAlgn="base" hangingPunct="0">
              <a:spcBef>
                <a:spcPct val="0"/>
              </a:spcBef>
              <a:spcAft>
                <a:spcPct val="0"/>
              </a:spcAft>
              <a:defRPr b="1" kern="1200">
                <a:solidFill>
                  <a:schemeClr val="tx1"/>
                </a:solidFill>
                <a:latin typeface="Arial" charset="0"/>
                <a:ea typeface="+mn-ea"/>
                <a:cs typeface="+mn-cs"/>
              </a:defRPr>
            </a:lvl2pPr>
            <a:lvl3pPr marL="914400" algn="l" rtl="0" eaLnBrk="0" fontAlgn="base" hangingPunct="0">
              <a:spcBef>
                <a:spcPct val="0"/>
              </a:spcBef>
              <a:spcAft>
                <a:spcPct val="0"/>
              </a:spcAft>
              <a:defRPr b="1" kern="1200">
                <a:solidFill>
                  <a:schemeClr val="tx1"/>
                </a:solidFill>
                <a:latin typeface="Arial" charset="0"/>
                <a:ea typeface="+mn-ea"/>
                <a:cs typeface="+mn-cs"/>
              </a:defRPr>
            </a:lvl3pPr>
            <a:lvl4pPr marL="1371600" algn="l" rtl="0" eaLnBrk="0" fontAlgn="base" hangingPunct="0">
              <a:spcBef>
                <a:spcPct val="0"/>
              </a:spcBef>
              <a:spcAft>
                <a:spcPct val="0"/>
              </a:spcAft>
              <a:defRPr b="1" kern="1200">
                <a:solidFill>
                  <a:schemeClr val="tx1"/>
                </a:solidFill>
                <a:latin typeface="Arial" charset="0"/>
                <a:ea typeface="+mn-ea"/>
                <a:cs typeface="+mn-cs"/>
              </a:defRPr>
            </a:lvl4pPr>
            <a:lvl5pPr marL="1828800" algn="l"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dirty="0">
              <a:latin typeface="+mj-lt"/>
            </a:endParaRPr>
          </a:p>
        </p:txBody>
      </p:sp>
      <p:sp>
        <p:nvSpPr>
          <p:cNvPr id="10" name="TextBox 10"/>
          <p:cNvSpPr txBox="1">
            <a:spLocks noChangeArrowheads="1"/>
          </p:cNvSpPr>
          <p:nvPr userDrawn="1"/>
        </p:nvSpPr>
        <p:spPr bwMode="auto">
          <a:xfrm>
            <a:off x="263525" y="2444750"/>
            <a:ext cx="289560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1600" b="0" smtClean="0">
                <a:solidFill>
                  <a:srgbClr val="7F7F7F"/>
                </a:solidFill>
              </a:rPr>
              <a:t>microlinks.org/MPEPseries</a:t>
            </a:r>
          </a:p>
        </p:txBody>
      </p:sp>
      <p:pic>
        <p:nvPicPr>
          <p:cNvPr id="11" name="Picture 11" descr="ML-Blue-300.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92925" y="6316663"/>
            <a:ext cx="2041525"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7013" y="228600"/>
            <a:ext cx="242252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descr="MPEP Seminar PPT Banner copy.ti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250950"/>
            <a:ext cx="9144000"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Rectangle 3"/>
          <p:cNvSpPr>
            <a:spLocks noGrp="1" noChangeArrowheads="1"/>
          </p:cNvSpPr>
          <p:nvPr>
            <p:ph type="ctrTitle"/>
          </p:nvPr>
        </p:nvSpPr>
        <p:spPr>
          <a:xfrm>
            <a:off x="3718252" y="3394670"/>
            <a:ext cx="4866947" cy="988106"/>
          </a:xfrm>
          <a:prstGeom prst="rect">
            <a:avLst/>
          </a:prstGeom>
        </p:spPr>
        <p:txBody>
          <a:bodyPr/>
          <a:lstStyle>
            <a:lvl1pPr algn="ctr">
              <a:defRPr kumimoji="0" lang="en-US" sz="2400" b="1" i="0" u="none" strike="noStrike" kern="1200" cap="none" spc="0" normalizeH="0" baseline="0" noProof="0" dirty="0">
                <a:ln>
                  <a:noFill/>
                </a:ln>
                <a:solidFill>
                  <a:schemeClr val="accent2"/>
                </a:solidFill>
                <a:effectLst/>
                <a:uLnTx/>
                <a:uFillTx/>
                <a:latin typeface="+mj-lt"/>
                <a:ea typeface="+mn-ea"/>
                <a:cs typeface="Gill Sans" pitchFamily="34" charset="-79"/>
              </a:defRPr>
            </a:lvl1pPr>
          </a:lstStyle>
          <a:p>
            <a:r>
              <a:rPr lang="en-US" dirty="0" smtClean="0"/>
              <a:t>Click to edit Master title style</a:t>
            </a:r>
            <a:endParaRPr lang="en-US" dirty="0"/>
          </a:p>
        </p:txBody>
      </p:sp>
      <p:sp>
        <p:nvSpPr>
          <p:cNvPr id="64" name="Rectangle 4"/>
          <p:cNvSpPr>
            <a:spLocks noGrp="1" noChangeArrowheads="1"/>
          </p:cNvSpPr>
          <p:nvPr>
            <p:ph type="subTitle" idx="1"/>
          </p:nvPr>
        </p:nvSpPr>
        <p:spPr>
          <a:xfrm>
            <a:off x="4416733" y="2445286"/>
            <a:ext cx="3469985" cy="481743"/>
          </a:xfrm>
          <a:prstGeom prst="rect">
            <a:avLst/>
          </a:prstGeom>
        </p:spPr>
        <p:txBody>
          <a:bodyPr/>
          <a:lstStyle>
            <a:lvl1pPr marL="342900" indent="-342900" algn="ctr" rtl="0" eaLnBrk="0" fontAlgn="base" hangingPunct="0">
              <a:spcBef>
                <a:spcPct val="20000"/>
              </a:spcBef>
              <a:spcAft>
                <a:spcPct val="0"/>
              </a:spcAft>
              <a:buFontTx/>
              <a:buNone/>
              <a:defRPr lang="en-US" sz="2000" b="0" dirty="0">
                <a:solidFill>
                  <a:schemeClr val="tx1"/>
                </a:solidFill>
                <a:latin typeface="+mj-lt"/>
                <a:ea typeface="Gill Sans"/>
                <a:cs typeface="Gill Sans" pitchFamily="34" charset="-79"/>
              </a:defRPr>
            </a:lvl1pPr>
          </a:lstStyle>
          <a:p>
            <a:r>
              <a:rPr lang="en-US" dirty="0" smtClean="0"/>
              <a:t>Click to edit Master subtitle style</a:t>
            </a:r>
            <a:endParaRPr lang="en-US" dirty="0"/>
          </a:p>
        </p:txBody>
      </p:sp>
      <p:sp>
        <p:nvSpPr>
          <p:cNvPr id="65" name="Text Placeholder 224256"/>
          <p:cNvSpPr>
            <a:spLocks noGrp="1"/>
          </p:cNvSpPr>
          <p:nvPr>
            <p:ph type="body" sz="quarter" idx="11"/>
          </p:nvPr>
        </p:nvSpPr>
        <p:spPr>
          <a:xfrm>
            <a:off x="5079742" y="5131763"/>
            <a:ext cx="3490913" cy="396969"/>
          </a:xfrm>
          <a:prstGeom prst="rect">
            <a:avLst/>
          </a:prstGeom>
        </p:spPr>
        <p:txBody>
          <a:bodyPr/>
          <a:lstStyle>
            <a:lvl1pPr marL="0" indent="0">
              <a:buNone/>
              <a:defRPr sz="1800" b="1">
                <a:latin typeface="+mj-lt"/>
                <a:cs typeface="Gill Sans"/>
              </a:defRPr>
            </a:lvl1pPr>
          </a:lstStyle>
          <a:p>
            <a:pPr lvl="0"/>
            <a:r>
              <a:rPr lang="en-US" smtClean="0"/>
              <a:t>Click to edit Master text styles</a:t>
            </a:r>
          </a:p>
        </p:txBody>
      </p:sp>
      <p:sp>
        <p:nvSpPr>
          <p:cNvPr id="66" name="Text Placeholder 224260"/>
          <p:cNvSpPr>
            <a:spLocks noGrp="1"/>
          </p:cNvSpPr>
          <p:nvPr>
            <p:ph type="body" sz="quarter" idx="12"/>
          </p:nvPr>
        </p:nvSpPr>
        <p:spPr>
          <a:xfrm>
            <a:off x="5080000" y="5567363"/>
            <a:ext cx="3516313" cy="500062"/>
          </a:xfrm>
          <a:prstGeom prst="rect">
            <a:avLst/>
          </a:prstGeom>
        </p:spPr>
        <p:txBody>
          <a:bodyPr/>
          <a:lstStyle>
            <a:lvl1pPr marL="0" indent="0">
              <a:buNone/>
              <a:defRPr sz="1800" b="1" i="0" baseline="0">
                <a:latin typeface="+mj-lt"/>
                <a:cs typeface="Gill Sans"/>
              </a:defRPr>
            </a:lvl1pPr>
          </a:lstStyle>
          <a:p>
            <a:pPr lvl="0"/>
            <a:r>
              <a:rPr lang="en-US" smtClean="0"/>
              <a:t>Click to edit Master text styles</a:t>
            </a:r>
          </a:p>
        </p:txBody>
      </p:sp>
    </p:spTree>
    <p:extLst>
      <p:ext uri="{BB962C8B-B14F-4D97-AF65-F5344CB8AC3E}">
        <p14:creationId xmlns:p14="http://schemas.microsoft.com/office/powerpoint/2010/main" val="2670894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1A91D93-4B6A-475F-8FCE-AD4B53AA31C1}" type="datetimeFigureOut">
              <a:rPr lang="en-US" altLang="en-US"/>
              <a:pPr/>
              <a:t>5/9/2014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A854399-417E-4E20-A6D2-6D2FDBE6C360}" type="slidenum">
              <a:rPr lang="en-US" altLang="en-US"/>
              <a:pPr/>
              <a:t>‹#›</a:t>
            </a:fld>
            <a:endParaRPr lang="en-US" altLang="en-US"/>
          </a:p>
        </p:txBody>
      </p:sp>
    </p:spTree>
    <p:extLst>
      <p:ext uri="{BB962C8B-B14F-4D97-AF65-F5344CB8AC3E}">
        <p14:creationId xmlns:p14="http://schemas.microsoft.com/office/powerpoint/2010/main" val="205520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8A52C62-E55E-46F7-931F-9B1171AE91B2}" type="datetimeFigureOut">
              <a:rPr lang="en-US" altLang="en-US"/>
              <a:pPr/>
              <a:t>5/9/2014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C7E262B-2EE9-4CCE-9762-A168518D6DBE}" type="slidenum">
              <a:rPr lang="en-US" altLang="en-US"/>
              <a:pPr/>
              <a:t>‹#›</a:t>
            </a:fld>
            <a:endParaRPr lang="en-US" altLang="en-US"/>
          </a:p>
        </p:txBody>
      </p:sp>
    </p:spTree>
    <p:extLst>
      <p:ext uri="{BB962C8B-B14F-4D97-AF65-F5344CB8AC3E}">
        <p14:creationId xmlns:p14="http://schemas.microsoft.com/office/powerpoint/2010/main" val="1476147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1408A29F-D263-4E07-BDED-D0C98DCA2E55}" type="datetimeFigureOut">
              <a:rPr lang="en-US" altLang="en-US"/>
              <a:pPr/>
              <a:t>5/9/2014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893317F-3780-43BC-9B31-E84C86FA8E8D}" type="slidenum">
              <a:rPr lang="en-US" altLang="en-US"/>
              <a:pPr/>
              <a:t>‹#›</a:t>
            </a:fld>
            <a:endParaRPr lang="en-US" altLang="en-US"/>
          </a:p>
        </p:txBody>
      </p:sp>
    </p:spTree>
    <p:extLst>
      <p:ext uri="{BB962C8B-B14F-4D97-AF65-F5344CB8AC3E}">
        <p14:creationId xmlns:p14="http://schemas.microsoft.com/office/powerpoint/2010/main" val="3963122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8E62EC40-DE64-4072-996B-9B9E36A12048}" type="datetimeFigureOut">
              <a:rPr lang="en-US" altLang="en-US"/>
              <a:pPr/>
              <a:t>5/9/2014</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6C35948-A13D-4D71-88E1-31AE5440CC74}" type="slidenum">
              <a:rPr lang="en-US" altLang="en-US"/>
              <a:pPr/>
              <a:t>‹#›</a:t>
            </a:fld>
            <a:endParaRPr lang="en-US" altLang="en-US"/>
          </a:p>
        </p:txBody>
      </p:sp>
    </p:spTree>
    <p:extLst>
      <p:ext uri="{BB962C8B-B14F-4D97-AF65-F5344CB8AC3E}">
        <p14:creationId xmlns:p14="http://schemas.microsoft.com/office/powerpoint/2010/main" val="1139311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59F7515-3C7D-479C-A477-323286FE0948}" type="datetimeFigureOut">
              <a:rPr lang="en-US" altLang="en-US"/>
              <a:pPr/>
              <a:t>5/9/2014</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1B7D97B-022A-40BA-B0C8-400B8BDA6C87}" type="slidenum">
              <a:rPr lang="en-US" altLang="en-US"/>
              <a:pPr/>
              <a:t>‹#›</a:t>
            </a:fld>
            <a:endParaRPr lang="en-US" altLang="en-US"/>
          </a:p>
        </p:txBody>
      </p:sp>
    </p:spTree>
    <p:extLst>
      <p:ext uri="{BB962C8B-B14F-4D97-AF65-F5344CB8AC3E}">
        <p14:creationId xmlns:p14="http://schemas.microsoft.com/office/powerpoint/2010/main" val="1664430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FB6A2C7-DD23-4682-9642-2553D9C15DE3}" type="datetimeFigureOut">
              <a:rPr lang="en-US" altLang="en-US"/>
              <a:pPr/>
              <a:t>5/9/2014</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6F328FFE-DD10-47D1-9402-4A4C98627DED}" type="slidenum">
              <a:rPr lang="en-US" altLang="en-US"/>
              <a:pPr/>
              <a:t>‹#›</a:t>
            </a:fld>
            <a:endParaRPr lang="en-US" altLang="en-US"/>
          </a:p>
        </p:txBody>
      </p:sp>
    </p:spTree>
    <p:extLst>
      <p:ext uri="{BB962C8B-B14F-4D97-AF65-F5344CB8AC3E}">
        <p14:creationId xmlns:p14="http://schemas.microsoft.com/office/powerpoint/2010/main" val="3439301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350C8DD-5005-4F97-ADE8-3464A5DC8D22}" type="datetimeFigureOut">
              <a:rPr lang="en-US" altLang="en-US"/>
              <a:pPr/>
              <a:t>5/9/2014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E4168CE-F4F8-45CC-9517-EFD0E448B61C}" type="slidenum">
              <a:rPr lang="en-US" altLang="en-US"/>
              <a:pPr/>
              <a:t>‹#›</a:t>
            </a:fld>
            <a:endParaRPr lang="en-US" altLang="en-US"/>
          </a:p>
        </p:txBody>
      </p:sp>
    </p:spTree>
    <p:extLst>
      <p:ext uri="{BB962C8B-B14F-4D97-AF65-F5344CB8AC3E}">
        <p14:creationId xmlns:p14="http://schemas.microsoft.com/office/powerpoint/2010/main" val="2840944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CFA09DD-9C97-42B9-95B2-40020B3425D3}" type="datetimeFigureOut">
              <a:rPr lang="en-US" altLang="en-US"/>
              <a:pPr/>
              <a:t>5/9/2014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2047E90-6DF0-4F21-B315-E26085945206}" type="slidenum">
              <a:rPr lang="en-US" altLang="en-US"/>
              <a:pPr/>
              <a:t>‹#›</a:t>
            </a:fld>
            <a:endParaRPr lang="en-US" altLang="en-US"/>
          </a:p>
        </p:txBody>
      </p:sp>
    </p:spTree>
    <p:extLst>
      <p:ext uri="{BB962C8B-B14F-4D97-AF65-F5344CB8AC3E}">
        <p14:creationId xmlns:p14="http://schemas.microsoft.com/office/powerpoint/2010/main" val="3405525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32C1C5A-597A-4025-9180-1719384DE598}" type="datetimeFigureOut">
              <a:rPr lang="en-US" altLang="en-US"/>
              <a:pPr/>
              <a:t>5/9/2014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0FE9564-825A-4994-A046-4D649921E946}" type="slidenum">
              <a:rPr lang="en-US" altLang="en-US"/>
              <a:pPr/>
              <a:t>‹#›</a:t>
            </a:fld>
            <a:endParaRPr lang="en-US" altLang="en-US"/>
          </a:p>
        </p:txBody>
      </p:sp>
    </p:spTree>
    <p:extLst>
      <p:ext uri="{BB962C8B-B14F-4D97-AF65-F5344CB8AC3E}">
        <p14:creationId xmlns:p14="http://schemas.microsoft.com/office/powerpoint/2010/main" val="4119967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6CB9BBB-0C25-4AD9-845D-6D7459D64447}" type="datetimeFigureOut">
              <a:rPr lang="en-US" altLang="en-US"/>
              <a:pPr/>
              <a:t>5/9/2014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8A8D159-A280-40EE-8F84-6326E1570FA2}" type="slidenum">
              <a:rPr lang="en-US" altLang="en-US"/>
              <a:pPr/>
              <a:t>‹#›</a:t>
            </a:fld>
            <a:endParaRPr lang="en-US" altLang="en-US"/>
          </a:p>
        </p:txBody>
      </p:sp>
    </p:spTree>
    <p:extLst>
      <p:ext uri="{BB962C8B-B14F-4D97-AF65-F5344CB8AC3E}">
        <p14:creationId xmlns:p14="http://schemas.microsoft.com/office/powerpoint/2010/main" val="3926145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7208" y="304800"/>
            <a:ext cx="5348591" cy="6096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533400" y="1600199"/>
            <a:ext cx="8202038" cy="5004881"/>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6297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304800"/>
            <a:ext cx="6172200" cy="609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69064" y="1478603"/>
            <a:ext cx="3810000" cy="505838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62216" y="1478603"/>
            <a:ext cx="3810000" cy="505838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7194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Final Slide">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492125" y="2368550"/>
            <a:ext cx="2500313" cy="3616325"/>
          </a:xfrm>
          <a:prstGeom prst="rect">
            <a:avLst/>
          </a:prstGeom>
          <a:solidFill>
            <a:srgbClr val="DDDDDD"/>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a:defRPr/>
            </a:pPr>
            <a:endParaRPr lang="en-US" altLang="en-US" smtClean="0"/>
          </a:p>
        </p:txBody>
      </p:sp>
      <p:sp>
        <p:nvSpPr>
          <p:cNvPr id="3" name="Rectangle 7"/>
          <p:cNvSpPr>
            <a:spLocks noChangeArrowheads="1"/>
          </p:cNvSpPr>
          <p:nvPr userDrawn="1"/>
        </p:nvSpPr>
        <p:spPr bwMode="auto">
          <a:xfrm>
            <a:off x="3355975" y="2368550"/>
            <a:ext cx="2646363" cy="3616325"/>
          </a:xfrm>
          <a:prstGeom prst="rect">
            <a:avLst/>
          </a:prstGeom>
          <a:solidFill>
            <a:srgbClr val="DDDDDD"/>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a:defRPr/>
            </a:pPr>
            <a:endParaRPr lang="en-US" altLang="en-US" smtClean="0"/>
          </a:p>
        </p:txBody>
      </p:sp>
      <p:sp>
        <p:nvSpPr>
          <p:cNvPr id="4" name="Rectangle 8"/>
          <p:cNvSpPr>
            <a:spLocks noChangeArrowheads="1"/>
          </p:cNvSpPr>
          <p:nvPr userDrawn="1"/>
        </p:nvSpPr>
        <p:spPr bwMode="auto">
          <a:xfrm>
            <a:off x="6356350" y="2368550"/>
            <a:ext cx="2520950" cy="3616325"/>
          </a:xfrm>
          <a:prstGeom prst="rect">
            <a:avLst/>
          </a:prstGeom>
          <a:solidFill>
            <a:srgbClr val="DDDDDD"/>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a:defRPr/>
            </a:pPr>
            <a:endParaRPr lang="en-US" altLang="en-US" smtClean="0"/>
          </a:p>
        </p:txBody>
      </p:sp>
      <p:sp>
        <p:nvSpPr>
          <p:cNvPr id="5" name="Rectangle 4"/>
          <p:cNvSpPr>
            <a:spLocks noChangeArrowheads="1"/>
          </p:cNvSpPr>
          <p:nvPr userDrawn="1"/>
        </p:nvSpPr>
        <p:spPr bwMode="auto">
          <a:xfrm>
            <a:off x="0" y="1125538"/>
            <a:ext cx="9144000" cy="152400"/>
          </a:xfrm>
          <a:prstGeom prst="rect">
            <a:avLst/>
          </a:prstGeom>
          <a:solidFill>
            <a:srgbClr val="C2113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a:defRPr/>
            </a:pPr>
            <a:endParaRPr lang="en-US" altLang="en-US" smtClean="0"/>
          </a:p>
        </p:txBody>
      </p:sp>
      <p:sp>
        <p:nvSpPr>
          <p:cNvPr id="6" name="Rectangle 5"/>
          <p:cNvSpPr>
            <a:spLocks noChangeArrowheads="1"/>
          </p:cNvSpPr>
          <p:nvPr userDrawn="1"/>
        </p:nvSpPr>
        <p:spPr bwMode="auto">
          <a:xfrm>
            <a:off x="0" y="1276350"/>
            <a:ext cx="180975" cy="5581650"/>
          </a:xfrm>
          <a:prstGeom prst="rect">
            <a:avLst/>
          </a:prstGeom>
          <a:solidFill>
            <a:srgbClr val="002A6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a:defRPr/>
            </a:pPr>
            <a:endParaRPr lang="en-US" altLang="en-US" smtClean="0"/>
          </a:p>
        </p:txBody>
      </p:sp>
      <p:sp>
        <p:nvSpPr>
          <p:cNvPr id="7" name="Text Box 2"/>
          <p:cNvSpPr txBox="1">
            <a:spLocks noChangeArrowheads="1"/>
          </p:cNvSpPr>
          <p:nvPr userDrawn="1"/>
        </p:nvSpPr>
        <p:spPr bwMode="auto">
          <a:xfrm>
            <a:off x="2486025" y="1457325"/>
            <a:ext cx="42449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a:defRPr/>
            </a:pPr>
            <a:r>
              <a:rPr lang="en-US" sz="2800" b="0" dirty="0" smtClean="0">
                <a:solidFill>
                  <a:srgbClr val="262626"/>
                </a:solidFill>
                <a:latin typeface="+mj-lt"/>
                <a:cs typeface="Gill Sans" pitchFamily="34" charset="-79"/>
              </a:rPr>
              <a:t>Thank you for joining us!</a:t>
            </a:r>
          </a:p>
        </p:txBody>
      </p:sp>
      <p:sp>
        <p:nvSpPr>
          <p:cNvPr id="8" name="TextBox 7"/>
          <p:cNvSpPr txBox="1">
            <a:spLocks noChangeArrowheads="1"/>
          </p:cNvSpPr>
          <p:nvPr userDrawn="1"/>
        </p:nvSpPr>
        <p:spPr bwMode="auto">
          <a:xfrm>
            <a:off x="301625" y="6296025"/>
            <a:ext cx="88423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defRPr/>
            </a:pPr>
            <a:r>
              <a:rPr lang="en-US" sz="1200" dirty="0" smtClean="0">
                <a:solidFill>
                  <a:srgbClr val="262626"/>
                </a:solidFill>
                <a:latin typeface="+mn-lt"/>
                <a:cs typeface="Calibri" pitchFamily="34" charset="0"/>
              </a:rPr>
              <a:t>Microlinks and the MPEP Seminar Series are products of </a:t>
            </a:r>
            <a:r>
              <a:rPr lang="en-US" sz="1200" dirty="0" smtClean="0">
                <a:solidFill>
                  <a:srgbClr val="000000"/>
                </a:solidFill>
                <a:ea typeface="ＭＳ Ｐゴシック" pitchFamily="1" charset="-128"/>
                <a:cs typeface="Arial" charset="0"/>
              </a:rPr>
              <a:t>the USAID Microenterprise and Private Enterprise Promotion Office under the Feed the Future Knowledge-Driven Agricultural Development (KDAD) project.</a:t>
            </a:r>
            <a:endParaRPr lang="en-US" sz="1200" dirty="0" smtClean="0">
              <a:solidFill>
                <a:srgbClr val="262626"/>
              </a:solidFill>
              <a:latin typeface="Arial"/>
              <a:cs typeface="Calibri" pitchFamily="34" charset="0"/>
            </a:endParaRPr>
          </a:p>
        </p:txBody>
      </p:sp>
      <p:pic>
        <p:nvPicPr>
          <p:cNvPr id="9"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228600"/>
            <a:ext cx="242252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AskAnswer v2.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55938" y="2058988"/>
            <a:ext cx="731837"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descr="Events v2.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115050" y="2068513"/>
            <a:ext cx="66675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6" descr="Survey icon.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01625" y="2038350"/>
            <a:ext cx="661988"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7"/>
          <p:cNvSpPr txBox="1">
            <a:spLocks noChangeArrowheads="1"/>
          </p:cNvSpPr>
          <p:nvPr userDrawn="1"/>
        </p:nvSpPr>
        <p:spPr bwMode="auto">
          <a:xfrm>
            <a:off x="6716713" y="2459038"/>
            <a:ext cx="21621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97" tIns="45698" rIns="91397" bIns="45698">
            <a:spAutoFit/>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mtClean="0"/>
              <a:t>Upcoming Events</a:t>
            </a:r>
          </a:p>
        </p:txBody>
      </p:sp>
      <p:sp>
        <p:nvSpPr>
          <p:cNvPr id="14" name="TextBox 18"/>
          <p:cNvSpPr txBox="1">
            <a:spLocks noChangeArrowheads="1"/>
          </p:cNvSpPr>
          <p:nvPr userDrawn="1"/>
        </p:nvSpPr>
        <p:spPr bwMode="auto">
          <a:xfrm>
            <a:off x="946150" y="2443163"/>
            <a:ext cx="197326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97" tIns="45698" rIns="91397" bIns="45698">
            <a:spAutoFit/>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mtClean="0"/>
              <a:t>Share Feedback</a:t>
            </a:r>
          </a:p>
        </p:txBody>
      </p:sp>
      <p:sp>
        <p:nvSpPr>
          <p:cNvPr id="15" name="TextBox 19"/>
          <p:cNvSpPr txBox="1">
            <a:spLocks noChangeArrowheads="1"/>
          </p:cNvSpPr>
          <p:nvPr userDrawn="1"/>
        </p:nvSpPr>
        <p:spPr bwMode="auto">
          <a:xfrm>
            <a:off x="3803650" y="2452688"/>
            <a:ext cx="19573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97" tIns="45698" rIns="91397" bIns="45698">
            <a:spAutoFit/>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mtClean="0"/>
              <a:t>Stay In Touch</a:t>
            </a:r>
          </a:p>
        </p:txBody>
      </p:sp>
      <p:pic>
        <p:nvPicPr>
          <p:cNvPr id="16" name="Picture 20" descr="MPEP Seminar PPT Banner on white.tif"/>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846638" y="277813"/>
            <a:ext cx="4175125"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706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6096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560234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2666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176213" y="1752600"/>
            <a:ext cx="3098800" cy="5105400"/>
          </a:xfrm>
          <a:prstGeom prst="rect">
            <a:avLst/>
          </a:prstGeom>
          <a:solidFill>
            <a:srgbClr val="DDDDDD"/>
          </a:solidFill>
          <a:ln>
            <a:noFill/>
          </a:ln>
          <a:extLst/>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defRPr/>
            </a:pPr>
            <a:endParaRPr lang="en-US" altLang="en-US" sz="1800" smtClean="0"/>
          </a:p>
        </p:txBody>
      </p:sp>
      <p:sp>
        <p:nvSpPr>
          <p:cNvPr id="5" name="Rectangle 8"/>
          <p:cNvSpPr>
            <a:spLocks noChangeArrowheads="1"/>
          </p:cNvSpPr>
          <p:nvPr userDrawn="1"/>
        </p:nvSpPr>
        <p:spPr bwMode="auto">
          <a:xfrm>
            <a:off x="0" y="1752600"/>
            <a:ext cx="9144000" cy="152400"/>
          </a:xfrm>
          <a:prstGeom prst="rect">
            <a:avLst/>
          </a:prstGeom>
          <a:solidFill>
            <a:srgbClr val="C2113A"/>
          </a:solidFill>
          <a:ln>
            <a:noFill/>
          </a:ln>
          <a:extLst/>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defRPr/>
            </a:pPr>
            <a:endParaRPr lang="en-US" altLang="en-US" sz="1800" smtClean="0"/>
          </a:p>
        </p:txBody>
      </p:sp>
      <p:sp>
        <p:nvSpPr>
          <p:cNvPr id="6" name="Rectangle 9"/>
          <p:cNvSpPr>
            <a:spLocks noChangeArrowheads="1"/>
          </p:cNvSpPr>
          <p:nvPr userDrawn="1"/>
        </p:nvSpPr>
        <p:spPr bwMode="auto">
          <a:xfrm>
            <a:off x="0" y="1905000"/>
            <a:ext cx="152400" cy="4953000"/>
          </a:xfrm>
          <a:prstGeom prst="rect">
            <a:avLst/>
          </a:prstGeom>
          <a:solidFill>
            <a:srgbClr val="002A6C"/>
          </a:solidFill>
          <a:ln>
            <a:noFill/>
          </a:ln>
          <a:extLst/>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defRPr/>
            </a:pPr>
            <a:endParaRPr lang="en-US" altLang="en-US" sz="1800" smtClean="0"/>
          </a:p>
        </p:txBody>
      </p:sp>
      <p:pic>
        <p:nvPicPr>
          <p:cNvPr id="7"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5613" y="455613"/>
            <a:ext cx="3005137"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p:cNvSpPr txBox="1">
            <a:spLocks noChangeArrowheads="1"/>
          </p:cNvSpPr>
          <p:nvPr userDrawn="1"/>
        </p:nvSpPr>
        <p:spPr bwMode="auto">
          <a:xfrm>
            <a:off x="4333875" y="4071938"/>
            <a:ext cx="3733800" cy="646112"/>
          </a:xfrm>
          <a:prstGeom prst="rect">
            <a:avLst/>
          </a:prstGeom>
          <a:noFill/>
          <a:ln>
            <a:noFill/>
          </a:ln>
          <a:extLst/>
        </p:spPr>
        <p:txBody>
          <a:bodyPr lIns="91429" tIns="45714" rIns="91429" bIns="45714">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a:defRPr/>
            </a:pPr>
            <a:r>
              <a:rPr lang="en-US" sz="3600" b="0" smtClean="0">
                <a:solidFill>
                  <a:srgbClr val="262626"/>
                </a:solidFill>
                <a:latin typeface="Gill Sans MT" pitchFamily="34" charset="0"/>
                <a:ea typeface="+mn-ea"/>
              </a:rPr>
              <a:t>THANK YOU!</a:t>
            </a:r>
          </a:p>
        </p:txBody>
      </p:sp>
      <p:sp>
        <p:nvSpPr>
          <p:cNvPr id="9" name="TextBox 8"/>
          <p:cNvSpPr txBox="1">
            <a:spLocks noChangeArrowheads="1"/>
          </p:cNvSpPr>
          <p:nvPr userDrawn="1"/>
        </p:nvSpPr>
        <p:spPr bwMode="auto">
          <a:xfrm>
            <a:off x="3408363" y="4872038"/>
            <a:ext cx="5638800" cy="1570037"/>
          </a:xfrm>
          <a:prstGeom prst="rect">
            <a:avLst/>
          </a:prstGeom>
          <a:noFill/>
          <a:ln>
            <a:noFill/>
          </a:ln>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a:defRPr/>
            </a:pPr>
            <a:r>
              <a:rPr lang="en-US" sz="2400" b="0" dirty="0" smtClean="0">
                <a:solidFill>
                  <a:srgbClr val="595959"/>
                </a:solidFill>
                <a:latin typeface="Gill Sans MT" pitchFamily="34" charset="0"/>
                <a:ea typeface="+mn-ea"/>
              </a:rPr>
              <a:t>Please visit </a:t>
            </a:r>
            <a:r>
              <a:rPr lang="en-US" sz="2400" b="0" dirty="0" smtClean="0">
                <a:solidFill>
                  <a:srgbClr val="002A6C"/>
                </a:solidFill>
                <a:latin typeface="Gill Sans MT" pitchFamily="34" charset="0"/>
                <a:ea typeface="+mn-ea"/>
              </a:rPr>
              <a:t>http://microlinks.kdid.org/breakfast </a:t>
            </a:r>
          </a:p>
          <a:p>
            <a:pPr algn="ctr">
              <a:defRPr/>
            </a:pPr>
            <a:r>
              <a:rPr lang="en-US" sz="2400" b="0" dirty="0" smtClean="0">
                <a:solidFill>
                  <a:srgbClr val="595959"/>
                </a:solidFill>
                <a:latin typeface="Gill Sans MT" pitchFamily="34" charset="0"/>
                <a:ea typeface="+mn-ea"/>
              </a:rPr>
              <a:t>for seminar presentations and papers</a:t>
            </a:r>
          </a:p>
          <a:p>
            <a:pPr>
              <a:defRPr/>
            </a:pPr>
            <a:endParaRPr lang="en-US" sz="2400" dirty="0" smtClean="0">
              <a:ea typeface="+mn-ea"/>
            </a:endParaRPr>
          </a:p>
        </p:txBody>
      </p:sp>
      <p:pic>
        <p:nvPicPr>
          <p:cNvPr id="10" name="Picture 8" descr="microlinks-logo.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18100" y="2633663"/>
            <a:ext cx="2743200" cy="508000"/>
          </a:xfrm>
          <a:prstGeom prst="rect">
            <a:avLst/>
          </a:prstGeom>
          <a:noFill/>
          <a:ln>
            <a:noFill/>
          </a:ln>
          <a:effectLst>
            <a:outerShdw blurRad="50800" dist="50800" dir="5400000" sx="999" sy="999"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3"/>
          <p:cNvSpPr txBox="1">
            <a:spLocks noChangeArrowheads="1"/>
          </p:cNvSpPr>
          <p:nvPr userDrawn="1"/>
        </p:nvSpPr>
        <p:spPr bwMode="auto">
          <a:xfrm>
            <a:off x="5083175" y="3217863"/>
            <a:ext cx="2981325" cy="369887"/>
          </a:xfrm>
          <a:prstGeom prst="rect">
            <a:avLst/>
          </a:prstGeom>
          <a:noFill/>
          <a:ln>
            <a:noFill/>
          </a:ln>
          <a:extLst/>
        </p:spPr>
        <p:txBody>
          <a:bodyPr wrap="none" lIns="91429" tIns="45714" rIns="91429" bIns="45714">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nSpc>
                <a:spcPct val="70000"/>
              </a:lnSpc>
              <a:defRPr/>
            </a:pPr>
            <a:r>
              <a:rPr lang="en-US" sz="2400" smtClean="0">
                <a:solidFill>
                  <a:srgbClr val="595959"/>
                </a:solidFill>
                <a:latin typeface="Gill Sans MT" pitchFamily="34" charset="0"/>
                <a:ea typeface="Gill Sans MT" pitchFamily="34" charset="0"/>
                <a:cs typeface="Gill Sans MT" pitchFamily="34" charset="0"/>
              </a:rPr>
              <a:t>Breakfast Seminars</a:t>
            </a:r>
            <a:endParaRPr lang="en-US" sz="2400" b="0" smtClean="0">
              <a:solidFill>
                <a:srgbClr val="595959"/>
              </a:solidFill>
              <a:latin typeface="Gill Sans MT" pitchFamily="34" charset="0"/>
              <a:ea typeface="Gill Sans MT" pitchFamily="34" charset="0"/>
              <a:cs typeface="Gill Sans MT" pitchFamily="34" charset="0"/>
            </a:endParaRPr>
          </a:p>
        </p:txBody>
      </p:sp>
      <p:pic>
        <p:nvPicPr>
          <p:cNvPr id="12" name="Picture 13" descr="BreakfastSeries.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146550" y="2703513"/>
            <a:ext cx="811213"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userDrawn="1"/>
        </p:nvSpPr>
        <p:spPr bwMode="auto">
          <a:xfrm>
            <a:off x="3349625" y="6132513"/>
            <a:ext cx="5794375" cy="646112"/>
          </a:xfrm>
          <a:prstGeom prst="rect">
            <a:avLst/>
          </a:prstGeom>
          <a:noFill/>
          <a:ln>
            <a:noFill/>
          </a:ln>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sz="1200" b="0">
                <a:solidFill>
                  <a:srgbClr val="262626"/>
                </a:solidFill>
                <a:latin typeface="Calibri" panose="020F0502020204030204" pitchFamily="34" charset="0"/>
              </a:rPr>
              <a:t>Microlinks and the Breakfast Seminar series are products of Knowledge-Driven Microenterprise Development Project (KDMD), funded by USAID</a:t>
            </a:r>
            <a:r>
              <a:rPr lang="ja-JP" altLang="en-US" sz="1200" b="0">
                <a:solidFill>
                  <a:srgbClr val="262626"/>
                </a:solidFill>
                <a:latin typeface="Calibri" panose="020F0502020204030204" pitchFamily="34" charset="0"/>
              </a:rPr>
              <a:t>’</a:t>
            </a:r>
            <a:r>
              <a:rPr lang="en-US" altLang="ja-JP" sz="1200" b="0">
                <a:solidFill>
                  <a:srgbClr val="262626"/>
                </a:solidFill>
                <a:latin typeface="Calibri" panose="020F0502020204030204" pitchFamily="34" charset="0"/>
              </a:rPr>
              <a:t>s Microenterprise Development office.</a:t>
            </a:r>
            <a:endParaRPr lang="en-US" altLang="en-US" sz="1200" b="0">
              <a:solidFill>
                <a:srgbClr val="262626"/>
              </a:solidFill>
              <a:latin typeface="Calibri" panose="020F0502020204030204" pitchFamily="34" charset="0"/>
            </a:endParaRPr>
          </a:p>
        </p:txBody>
      </p:sp>
      <p:sp>
        <p:nvSpPr>
          <p:cNvPr id="3" name="Text Placeholder 2"/>
          <p:cNvSpPr>
            <a:spLocks noGrp="1"/>
          </p:cNvSpPr>
          <p:nvPr>
            <p:ph type="body" sz="quarter" idx="11"/>
          </p:nvPr>
        </p:nvSpPr>
        <p:spPr>
          <a:xfrm>
            <a:off x="302003" y="3301925"/>
            <a:ext cx="2890837" cy="495980"/>
          </a:xfrm>
        </p:spPr>
        <p:txBody>
          <a:bodyPr/>
          <a:lstStyle>
            <a:lvl1pPr marL="0" indent="0" algn="ctr">
              <a:buNone/>
              <a:defRPr b="1" i="0">
                <a:solidFill>
                  <a:srgbClr val="333399"/>
                </a:solidFill>
                <a:latin typeface="Gill Sans"/>
                <a:cs typeface="Gill Sans"/>
              </a:defRPr>
            </a:lvl1pPr>
          </a:lstStyle>
          <a:p>
            <a:pPr lvl="0"/>
            <a:r>
              <a:rPr lang="en-US" smtClean="0"/>
              <a:t>Click to edit Master text styles</a:t>
            </a:r>
          </a:p>
        </p:txBody>
      </p:sp>
      <p:sp>
        <p:nvSpPr>
          <p:cNvPr id="17" name="Text Placeholder 8"/>
          <p:cNvSpPr>
            <a:spLocks noGrp="1"/>
          </p:cNvSpPr>
          <p:nvPr>
            <p:ph type="body" sz="quarter" idx="12"/>
          </p:nvPr>
        </p:nvSpPr>
        <p:spPr>
          <a:xfrm>
            <a:off x="399144" y="3821717"/>
            <a:ext cx="2660952" cy="400050"/>
          </a:xfrm>
        </p:spPr>
        <p:txBody>
          <a:bodyPr/>
          <a:lstStyle>
            <a:lvl1pPr marL="0" indent="0" algn="ctr">
              <a:buNone/>
              <a:defRPr sz="1800" b="1" i="0">
                <a:latin typeface="Gill Sans"/>
                <a:cs typeface="Gill Sans"/>
              </a:defRPr>
            </a:lvl1pPr>
          </a:lstStyle>
          <a:p>
            <a:pPr lvl="0"/>
            <a:r>
              <a:rPr lang="en-US" smtClean="0"/>
              <a:t>Click to edit Master text styles</a:t>
            </a:r>
          </a:p>
        </p:txBody>
      </p:sp>
      <p:sp>
        <p:nvSpPr>
          <p:cNvPr id="14" name="Rectangle 5"/>
          <p:cNvSpPr>
            <a:spLocks noGrp="1" noChangeArrowheads="1"/>
          </p:cNvSpPr>
          <p:nvPr>
            <p:ph type="dt" sz="half" idx="13"/>
          </p:nvPr>
        </p:nvSpPr>
        <p:spPr bwMode="auto">
          <a:xfrm>
            <a:off x="636588" y="5822950"/>
            <a:ext cx="2370137" cy="301625"/>
          </a:xfrm>
          <a:prstGeom prst="rect">
            <a:avLst/>
          </a:prstGeom>
          <a:ln>
            <a:miter lim="800000"/>
            <a:headEnd/>
            <a:tailEnd/>
          </a:ln>
        </p:spPr>
        <p:txBody>
          <a:bodyPr vert="horz" wrap="square" lIns="91397" tIns="45698" rIns="91397" bIns="45698" numCol="1" anchor="t" anchorCtr="0" compatLnSpc="1">
            <a:prstTxWarp prst="textNoShape">
              <a:avLst/>
            </a:prstTxWarp>
          </a:bodyPr>
          <a:lstStyle>
            <a:lvl1pPr algn="ctr" eaLnBrk="0" hangingPunct="0">
              <a:defRPr sz="1800" b="1">
                <a:latin typeface="Gill Sans"/>
                <a:ea typeface="+mn-ea"/>
                <a:cs typeface="Gill Sans"/>
              </a:defRPr>
            </a:lvl1pPr>
          </a:lstStyle>
          <a:p>
            <a:pPr>
              <a:defRPr/>
            </a:pPr>
            <a:endParaRPr lang="en-US"/>
          </a:p>
        </p:txBody>
      </p:sp>
    </p:spTree>
    <p:extLst>
      <p:ext uri="{BB962C8B-B14F-4D97-AF65-F5344CB8AC3E}">
        <p14:creationId xmlns:p14="http://schemas.microsoft.com/office/powerpoint/2010/main" val="3571425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856407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C28A57CA-1D3B-47A3-8738-FB33F3B6FECD}" type="datetimeFigureOut">
              <a:rPr lang="en-US" altLang="en-US"/>
              <a:pPr/>
              <a:t>5/9/2014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9D09994-9BE4-41DC-87C4-555B961F7140}" type="slidenum">
              <a:rPr lang="en-US" altLang="en-US"/>
              <a:pPr/>
              <a:t>‹#›</a:t>
            </a:fld>
            <a:endParaRPr lang="en-US" altLang="en-US"/>
          </a:p>
        </p:txBody>
      </p:sp>
    </p:spTree>
    <p:extLst>
      <p:ext uri="{BB962C8B-B14F-4D97-AF65-F5344CB8AC3E}">
        <p14:creationId xmlns:p14="http://schemas.microsoft.com/office/powerpoint/2010/main" val="4021318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533400" y="1600200"/>
            <a:ext cx="7772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7" tIns="45698" rIns="91397" bIns="4569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6"/>
          <p:cNvSpPr>
            <a:spLocks noChangeArrowheads="1"/>
          </p:cNvSpPr>
          <p:nvPr userDrawn="1"/>
        </p:nvSpPr>
        <p:spPr bwMode="auto">
          <a:xfrm>
            <a:off x="0" y="1066800"/>
            <a:ext cx="9144000" cy="152400"/>
          </a:xfrm>
          <a:prstGeom prst="rect">
            <a:avLst/>
          </a:prstGeom>
          <a:solidFill>
            <a:srgbClr val="C2113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a:defRPr/>
            </a:pPr>
            <a:endParaRPr lang="en-US" altLang="en-US" smtClean="0"/>
          </a:p>
        </p:txBody>
      </p:sp>
      <p:sp>
        <p:nvSpPr>
          <p:cNvPr id="1028" name="Rectangle 7"/>
          <p:cNvSpPr>
            <a:spLocks noChangeArrowheads="1"/>
          </p:cNvSpPr>
          <p:nvPr userDrawn="1"/>
        </p:nvSpPr>
        <p:spPr bwMode="auto">
          <a:xfrm>
            <a:off x="0" y="1219200"/>
            <a:ext cx="152400" cy="5638800"/>
          </a:xfrm>
          <a:prstGeom prst="rect">
            <a:avLst/>
          </a:prstGeom>
          <a:solidFill>
            <a:srgbClr val="002A6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97" tIns="45698" rIns="91397" bIns="45698" anchor="ct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algn="ctr">
              <a:defRPr/>
            </a:pPr>
            <a:endParaRPr lang="en-US" altLang="en-US" sz="2800" b="0" smtClean="0">
              <a:solidFill>
                <a:srgbClr val="002A6C"/>
              </a:solidFill>
              <a:latin typeface="Times" panose="02020603050405020304" pitchFamily="18" charset="0"/>
            </a:endParaRPr>
          </a:p>
        </p:txBody>
      </p:sp>
      <p:pic>
        <p:nvPicPr>
          <p:cNvPr id="1029" name="Picture 9"/>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27013" y="228600"/>
            <a:ext cx="242252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25" r:id="rId1"/>
    <p:sldLayoutId id="2147484209" r:id="rId2"/>
    <p:sldLayoutId id="2147484210" r:id="rId3"/>
    <p:sldLayoutId id="2147484226" r:id="rId4"/>
    <p:sldLayoutId id="2147484211" r:id="rId5"/>
    <p:sldLayoutId id="2147484212" r:id="rId6"/>
    <p:sldLayoutId id="2147484227" r:id="rId7"/>
    <p:sldLayoutId id="2147484213" r:id="rId8"/>
  </p:sldLayoutIdLst>
  <p:timing>
    <p:tnLst>
      <p:par>
        <p:cTn id="1" dur="indefinite" restart="never" nodeType="tmRoot"/>
      </p:par>
    </p:tnLst>
  </p:timing>
  <p:txStyles>
    <p:titleStyle>
      <a:lvl1pPr algn="l" rtl="0" eaLnBrk="0" fontAlgn="base" hangingPunct="0">
        <a:spcBef>
          <a:spcPct val="0"/>
        </a:spcBef>
        <a:spcAft>
          <a:spcPct val="0"/>
        </a:spcAft>
        <a:defRPr sz="2600" b="1">
          <a:solidFill>
            <a:schemeClr val="tx2"/>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600" b="1">
          <a:solidFill>
            <a:schemeClr val="tx2"/>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2600" b="1">
          <a:solidFill>
            <a:schemeClr val="tx2"/>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2600" b="1">
          <a:solidFill>
            <a:schemeClr val="tx2"/>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2600" b="1">
          <a:solidFill>
            <a:schemeClr val="tx2"/>
          </a:solidFill>
          <a:latin typeface="Arial" charset="0"/>
          <a:ea typeface="MS PGothic" panose="020B0600070205080204" pitchFamily="34" charset="-128"/>
          <a:cs typeface="ＭＳ Ｐゴシック"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Gill Sans" pitchFamily="34" charset="-79"/>
          <a:ea typeface="MS PGothic" panose="020B0600070205080204" pitchFamily="34" charset="-128"/>
          <a:cs typeface="Gill Sans" pitchFamily="34" charset="-79"/>
        </a:defRPr>
      </a:lvl1pPr>
      <a:lvl2pPr marL="742950" indent="-285750" algn="l" rtl="0" eaLnBrk="0" fontAlgn="base" hangingPunct="0">
        <a:spcBef>
          <a:spcPct val="20000"/>
        </a:spcBef>
        <a:spcAft>
          <a:spcPct val="0"/>
        </a:spcAft>
        <a:buChar char="–"/>
        <a:defRPr sz="2000">
          <a:solidFill>
            <a:schemeClr val="tx1"/>
          </a:solidFill>
          <a:latin typeface="Gill Sans" pitchFamily="34" charset="-79"/>
          <a:ea typeface="Gill Sans" charset="0"/>
          <a:cs typeface="Gill Sans" pitchFamily="34" charset="-79"/>
        </a:defRPr>
      </a:lvl2pPr>
      <a:lvl3pPr marL="1143000" indent="-228600" algn="l" rtl="0" eaLnBrk="0" fontAlgn="base" hangingPunct="0">
        <a:spcBef>
          <a:spcPct val="20000"/>
        </a:spcBef>
        <a:spcAft>
          <a:spcPct val="0"/>
        </a:spcAft>
        <a:buChar char="•"/>
        <a:defRPr>
          <a:solidFill>
            <a:schemeClr val="tx1"/>
          </a:solidFill>
          <a:latin typeface="Gill Sans" pitchFamily="34" charset="-79"/>
          <a:ea typeface="Gill Sans" charset="0"/>
          <a:cs typeface="Gill Sans" pitchFamily="34" charset="-79"/>
        </a:defRPr>
      </a:lvl3pPr>
      <a:lvl4pPr marL="1600200" indent="-228600" algn="l" rtl="0" eaLnBrk="0" fontAlgn="base" hangingPunct="0">
        <a:spcBef>
          <a:spcPct val="20000"/>
        </a:spcBef>
        <a:spcAft>
          <a:spcPct val="0"/>
        </a:spcAft>
        <a:buChar char="–"/>
        <a:defRPr sz="1600">
          <a:solidFill>
            <a:schemeClr val="tx1"/>
          </a:solidFill>
          <a:latin typeface="Gill Sans" pitchFamily="34" charset="-79"/>
          <a:ea typeface="Gill Sans" charset="0"/>
          <a:cs typeface="Gill Sans" pitchFamily="34" charset="-79"/>
        </a:defRPr>
      </a:lvl4pPr>
      <a:lvl5pPr marL="2057400" indent="-228600" algn="l" rtl="0" eaLnBrk="0" fontAlgn="base" hangingPunct="0">
        <a:spcBef>
          <a:spcPct val="20000"/>
        </a:spcBef>
        <a:spcAft>
          <a:spcPct val="0"/>
        </a:spcAft>
        <a:buChar char="»"/>
        <a:defRPr sz="1600">
          <a:solidFill>
            <a:schemeClr val="tx1"/>
          </a:solidFill>
          <a:latin typeface="Gill Sans" pitchFamily="34" charset="-79"/>
          <a:ea typeface="Gill Sans" charset="0"/>
          <a:cs typeface="Gill Sans" pitchFamily="34" charset="-79"/>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DEC5634C-2C07-4E31-9D6F-F43010CBDCC4}" type="datetimeFigureOut">
              <a:rPr lang="en-US" altLang="en-US"/>
              <a:pPr/>
              <a:t>5/9/2014</a:t>
            </a:fld>
            <a:endParaRPr lang="en-US"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anose="020B0604020202020204" pitchFamily="34" charset="0"/>
                <a:ea typeface="MS PGothic" panose="020B0600070205080204" pitchFamily="34" charset="-128"/>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965AD40-00C5-4741-83D9-8A403558850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 id="2147484217" r:id="rId4"/>
    <p:sldLayoutId id="2147484218" r:id="rId5"/>
    <p:sldLayoutId id="2147484219" r:id="rId6"/>
    <p:sldLayoutId id="2147484220" r:id="rId7"/>
    <p:sldLayoutId id="2147484221" r:id="rId8"/>
    <p:sldLayoutId id="2147484222" r:id="rId9"/>
    <p:sldLayoutId id="2147484223" r:id="rId10"/>
    <p:sldLayoutId id="2147484224"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ＭＳ Ｐゴシック"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ＭＳ Ｐゴシック"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ＭＳ Ｐゴシック"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ＭＳ Ｐゴシック"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William_grant@dai.com" TargetMode="External"/><Relationship Id="rId7" Type="http://schemas.openxmlformats.org/officeDocument/2006/relationships/hyperlink" Target="http://microlinks.org/events/mpep-seminars" TargetMode="External"/><Relationship Id="rId2" Type="http://schemas.openxmlformats.org/officeDocument/2006/relationships/hyperlink" Target="http://www.microlinks.org/events/mpep-seminars/facilitation-how-much-does-context-matter" TargetMode="External"/><Relationship Id="rId1" Type="http://schemas.openxmlformats.org/officeDocument/2006/relationships/slideLayout" Target="../slideLayouts/slideLayout4.xml"/><Relationship Id="rId6" Type="http://schemas.openxmlformats.org/officeDocument/2006/relationships/hyperlink" Target="http://microlinks.org/learning-marketplace/email-updates" TargetMode="External"/><Relationship Id="rId5" Type="http://schemas.openxmlformats.org/officeDocument/2006/relationships/hyperlink" Target="mailto:microlinks@microlinks.org" TargetMode="External"/><Relationship Id="rId4" Type="http://schemas.openxmlformats.org/officeDocument/2006/relationships/hyperlink" Target="mailto:Marina_Krivoshlykova@dai.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video" Target="file:///C:\Users\KDAD-Floater1\Desktop\DerekSivers_2010U-480p.mp4" TargetMode="External"/><Relationship Id="rId7" Type="http://schemas.openxmlformats.org/officeDocument/2006/relationships/image" Target="../media/image14.png"/><Relationship Id="rId2" Type="http://schemas.microsoft.com/office/2007/relationships/media" Target="file:///C:\Users\KDAD-Floater1\Desktop\DerekSivers_2010U-480p.mp4" TargetMode="External"/><Relationship Id="rId1" Type="http://schemas.openxmlformats.org/officeDocument/2006/relationships/video" Target="file:///\\172.30.1.10\Users\ATardifDouglin\DerekSivers_2010U-480p-en.mp4" TargetMode="External"/><Relationship Id="rId6" Type="http://schemas.openxmlformats.org/officeDocument/2006/relationships/image" Target="../media/image13.png"/><Relationship Id="rId5" Type="http://schemas.openxmlformats.org/officeDocument/2006/relationships/notesSlide" Target="../notesSlides/notesSlide2.xml"/><Relationship Id="rId4"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304800" y="4022725"/>
            <a:ext cx="2743200" cy="849313"/>
          </a:xfrm>
          <a:prstGeom prst="rect">
            <a:avLst/>
          </a:prstGeom>
        </p:spPr>
        <p:txBody>
          <a:bodyPr/>
          <a:lstStyle/>
          <a:p>
            <a:pPr algn="ctr" eaLnBrk="1" fontAlgn="auto" hangingPunct="1">
              <a:spcBef>
                <a:spcPct val="20000"/>
              </a:spcBef>
              <a:spcAft>
                <a:spcPts val="0"/>
              </a:spcAft>
              <a:defRPr/>
            </a:pPr>
            <a:r>
              <a:rPr lang="en-US" dirty="0">
                <a:latin typeface="+mj-lt"/>
                <a:cs typeface="Gill Sans" pitchFamily="34" charset="-79"/>
              </a:rPr>
              <a:t>Bill Grant</a:t>
            </a:r>
            <a:br>
              <a:rPr lang="en-US" dirty="0">
                <a:latin typeface="+mj-lt"/>
                <a:cs typeface="Gill Sans" pitchFamily="34" charset="-79"/>
              </a:rPr>
            </a:br>
            <a:r>
              <a:rPr lang="en-US" sz="1400" b="0" dirty="0">
                <a:latin typeface="+mj-lt"/>
                <a:cs typeface="Gill Sans" pitchFamily="34" charset="-79"/>
              </a:rPr>
              <a:t> </a:t>
            </a:r>
            <a:r>
              <a:rPr lang="en-US" sz="1400" dirty="0">
                <a:latin typeface="+mj-lt"/>
                <a:cs typeface="Gill Sans" pitchFamily="34" charset="-79"/>
              </a:rPr>
              <a:t>Development Alternatives Incorporated</a:t>
            </a:r>
          </a:p>
        </p:txBody>
      </p:sp>
      <p:sp>
        <p:nvSpPr>
          <p:cNvPr id="17" name="Subtitle 2"/>
          <p:cNvSpPr txBox="1">
            <a:spLocks/>
          </p:cNvSpPr>
          <p:nvPr/>
        </p:nvSpPr>
        <p:spPr>
          <a:xfrm>
            <a:off x="304800" y="5916613"/>
            <a:ext cx="2743200" cy="876300"/>
          </a:xfrm>
          <a:prstGeom prst="rect">
            <a:avLst/>
          </a:prstGeom>
        </p:spPr>
        <p:txBody>
          <a:bodyPr/>
          <a:lstStyle/>
          <a:p>
            <a:pPr algn="ctr" eaLnBrk="1" fontAlgn="auto" hangingPunct="1">
              <a:spcBef>
                <a:spcPct val="20000"/>
              </a:spcBef>
              <a:spcAft>
                <a:spcPts val="0"/>
              </a:spcAft>
              <a:defRPr/>
            </a:pPr>
            <a:r>
              <a:rPr lang="en-US" dirty="0">
                <a:latin typeface="+mj-lt"/>
                <a:cs typeface="Gill Sans" pitchFamily="34" charset="-79"/>
              </a:rPr>
              <a:t>Marina </a:t>
            </a:r>
            <a:r>
              <a:rPr lang="en-US" dirty="0" err="1">
                <a:latin typeface="+mj-lt"/>
                <a:cs typeface="Gill Sans" pitchFamily="34" charset="-79"/>
              </a:rPr>
              <a:t>Krivoshlykova</a:t>
            </a:r>
            <a:r>
              <a:rPr lang="en-US" dirty="0">
                <a:latin typeface="+mj-lt"/>
                <a:cs typeface="Gill Sans" pitchFamily="34" charset="-79"/>
              </a:rPr>
              <a:t/>
            </a:r>
            <a:br>
              <a:rPr lang="en-US" dirty="0">
                <a:latin typeface="+mj-lt"/>
                <a:cs typeface="Gill Sans" pitchFamily="34" charset="-79"/>
              </a:rPr>
            </a:br>
            <a:r>
              <a:rPr lang="en-US" sz="1400" b="0" dirty="0">
                <a:latin typeface="+mj-lt"/>
                <a:cs typeface="Gill Sans" pitchFamily="34" charset="-79"/>
              </a:rPr>
              <a:t> </a:t>
            </a:r>
            <a:r>
              <a:rPr lang="en-US" sz="1400" dirty="0">
                <a:latin typeface="+mj-lt"/>
                <a:cs typeface="Gill Sans" pitchFamily="34" charset="-79"/>
              </a:rPr>
              <a:t>Development Alternatives Incorporated</a:t>
            </a:r>
          </a:p>
        </p:txBody>
      </p:sp>
      <p:sp>
        <p:nvSpPr>
          <p:cNvPr id="19" name="Title 18"/>
          <p:cNvSpPr>
            <a:spLocks noGrp="1"/>
          </p:cNvSpPr>
          <p:nvPr>
            <p:ph type="ctrTitle"/>
          </p:nvPr>
        </p:nvSpPr>
        <p:spPr>
          <a:xfrm>
            <a:off x="3717925" y="3394075"/>
            <a:ext cx="4867275" cy="989013"/>
          </a:xfrm>
        </p:spPr>
        <p:txBody>
          <a:bodyPr/>
          <a:lstStyle/>
          <a:p>
            <a:pPr>
              <a:defRPr/>
            </a:pPr>
            <a:r>
              <a:rPr altLang="en-US" sz="3000">
                <a:latin typeface="Gill Sans" charset="0"/>
              </a:rPr>
              <a:t>Facilitation: How </a:t>
            </a:r>
            <a:r>
              <a:rPr altLang="en-US" sz="3000" smtClean="0">
                <a:latin typeface="Gill Sans" charset="0"/>
              </a:rPr>
              <a:t>Much Does Context Matter</a:t>
            </a:r>
            <a:r>
              <a:rPr altLang="en-US" sz="3000">
                <a:latin typeface="Gill Sans" charset="0"/>
              </a:rPr>
              <a:t>?</a:t>
            </a:r>
            <a:endParaRPr sz="3000"/>
          </a:p>
        </p:txBody>
      </p:sp>
      <p:sp>
        <p:nvSpPr>
          <p:cNvPr id="18" name="Subtitle 17"/>
          <p:cNvSpPr>
            <a:spLocks noGrp="1"/>
          </p:cNvSpPr>
          <p:nvPr>
            <p:ph type="subTitle" idx="1"/>
          </p:nvPr>
        </p:nvSpPr>
        <p:spPr>
          <a:xfrm>
            <a:off x="4416425" y="2587625"/>
            <a:ext cx="3470275" cy="482600"/>
          </a:xfrm>
        </p:spPr>
        <p:txBody>
          <a:bodyPr/>
          <a:lstStyle/>
          <a:p>
            <a:pPr>
              <a:defRPr/>
            </a:pPr>
            <a:r>
              <a:rPr smtClean="0"/>
              <a:t>May 8, 2014</a:t>
            </a:r>
            <a:endParaRPr/>
          </a:p>
        </p:txBody>
      </p:sp>
      <p:pic>
        <p:nvPicPr>
          <p:cNvPr id="1946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96975" y="3070225"/>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6025" y="50022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3"/>
          <p:cNvSpPr>
            <a:spLocks noGrp="1"/>
          </p:cNvSpPr>
          <p:nvPr>
            <p:ph type="title"/>
          </p:nvPr>
        </p:nvSpPr>
        <p:spPr bwMode="auto">
          <a:xfrm>
            <a:off x="3563938" y="266700"/>
            <a:ext cx="5300662"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Context for Intervention Design</a:t>
            </a:r>
          </a:p>
        </p:txBody>
      </p:sp>
      <p:sp>
        <p:nvSpPr>
          <p:cNvPr id="7" name="Text Box 4"/>
          <p:cNvSpPr txBox="1">
            <a:spLocks noChangeArrowheads="1"/>
          </p:cNvSpPr>
          <p:nvPr/>
        </p:nvSpPr>
        <p:spPr bwMode="auto">
          <a:xfrm>
            <a:off x="1339850" y="2941638"/>
            <a:ext cx="3135313" cy="34464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1800"/>
              <a:t>External/Heavier Hand </a:t>
            </a:r>
          </a:p>
          <a:p>
            <a:pPr eaLnBrk="1" hangingPunct="1">
              <a:spcBef>
                <a:spcPct val="50000"/>
              </a:spcBef>
            </a:pPr>
            <a:r>
              <a:rPr lang="en-US" altLang="en-US" sz="1600"/>
              <a:t>Invest time in analysis/building relationships</a:t>
            </a:r>
          </a:p>
          <a:p>
            <a:pPr eaLnBrk="1" hangingPunct="1">
              <a:spcBef>
                <a:spcPct val="50000"/>
              </a:spcBef>
            </a:pPr>
            <a:r>
              <a:rPr lang="en-US" altLang="en-US" sz="1600"/>
              <a:t>Invest more money to buy down risk, elicit interest</a:t>
            </a:r>
          </a:p>
          <a:p>
            <a:pPr eaLnBrk="1" hangingPunct="1">
              <a:spcBef>
                <a:spcPct val="50000"/>
              </a:spcBef>
            </a:pPr>
            <a:r>
              <a:rPr lang="en-US" altLang="en-US" sz="1600"/>
              <a:t>More functions need to be addressed</a:t>
            </a:r>
          </a:p>
          <a:p>
            <a:pPr eaLnBrk="1" hangingPunct="1">
              <a:spcBef>
                <a:spcPct val="50000"/>
              </a:spcBef>
            </a:pPr>
            <a:r>
              <a:rPr lang="en-US" altLang="en-US" sz="1600"/>
              <a:t>Need to work on both supply and demand side</a:t>
            </a:r>
          </a:p>
          <a:p>
            <a:pPr eaLnBrk="1" hangingPunct="1">
              <a:spcBef>
                <a:spcPct val="50000"/>
              </a:spcBef>
            </a:pPr>
            <a:r>
              <a:rPr lang="en-US" altLang="en-US" sz="1600"/>
              <a:t>More thoughtful engagement  </a:t>
            </a:r>
          </a:p>
        </p:txBody>
      </p:sp>
      <p:sp>
        <p:nvSpPr>
          <p:cNvPr id="9" name="Text Box 6"/>
          <p:cNvSpPr txBox="1">
            <a:spLocks noChangeArrowheads="1"/>
          </p:cNvSpPr>
          <p:nvPr/>
        </p:nvSpPr>
        <p:spPr bwMode="auto">
          <a:xfrm>
            <a:off x="4759325" y="2946400"/>
            <a:ext cx="3194050" cy="3078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1800"/>
              <a:t>Internal/Lighter Touch </a:t>
            </a:r>
          </a:p>
          <a:p>
            <a:pPr eaLnBrk="1" hangingPunct="1">
              <a:spcBef>
                <a:spcPct val="50000"/>
              </a:spcBef>
            </a:pPr>
            <a:r>
              <a:rPr lang="en-US" altLang="en-US" sz="1600"/>
              <a:t>Understand the context</a:t>
            </a:r>
          </a:p>
          <a:p>
            <a:pPr eaLnBrk="1" hangingPunct="1">
              <a:spcBef>
                <a:spcPct val="50000"/>
              </a:spcBef>
            </a:pPr>
            <a:r>
              <a:rPr lang="en-US" altLang="en-US" sz="1600"/>
              <a:t>Identify potential lead partners</a:t>
            </a:r>
          </a:p>
          <a:p>
            <a:pPr eaLnBrk="1" hangingPunct="1">
              <a:spcBef>
                <a:spcPct val="50000"/>
              </a:spcBef>
            </a:pPr>
            <a:r>
              <a:rPr lang="en-US" altLang="en-US" sz="1600"/>
              <a:t>Stronger supporting systems</a:t>
            </a:r>
          </a:p>
          <a:p>
            <a:pPr eaLnBrk="1" hangingPunct="1">
              <a:spcBef>
                <a:spcPct val="50000"/>
              </a:spcBef>
            </a:pPr>
            <a:r>
              <a:rPr lang="en-US" altLang="en-US" sz="1600"/>
              <a:t>Present value Proposition</a:t>
            </a:r>
          </a:p>
          <a:p>
            <a:pPr eaLnBrk="1" hangingPunct="1">
              <a:spcBef>
                <a:spcPct val="50000"/>
              </a:spcBef>
            </a:pPr>
            <a:r>
              <a:rPr lang="en-US" altLang="en-US" sz="1600"/>
              <a:t>Low financial investment</a:t>
            </a:r>
          </a:p>
          <a:p>
            <a:pPr eaLnBrk="1" hangingPunct="1">
              <a:spcBef>
                <a:spcPct val="50000"/>
              </a:spcBef>
            </a:pPr>
            <a:r>
              <a:rPr lang="en-US" altLang="en-US" sz="1600"/>
              <a:t>More rapid engagement from other market actors – crowding in</a:t>
            </a:r>
          </a:p>
        </p:txBody>
      </p:sp>
      <p:grpSp>
        <p:nvGrpSpPr>
          <p:cNvPr id="36868" name="Group 15"/>
          <p:cNvGrpSpPr>
            <a:grpSpLocks/>
          </p:cNvGrpSpPr>
          <p:nvPr/>
        </p:nvGrpSpPr>
        <p:grpSpPr bwMode="auto">
          <a:xfrm>
            <a:off x="152400" y="2298700"/>
            <a:ext cx="8929688" cy="876300"/>
            <a:chOff x="152399" y="1936716"/>
            <a:chExt cx="8929347" cy="875691"/>
          </a:xfrm>
        </p:grpSpPr>
        <p:sp>
          <p:nvSpPr>
            <p:cNvPr id="36873" name="Line 8"/>
            <p:cNvSpPr>
              <a:spLocks noChangeShapeType="1"/>
            </p:cNvSpPr>
            <p:nvPr/>
          </p:nvSpPr>
          <p:spPr bwMode="auto">
            <a:xfrm>
              <a:off x="1524000" y="2395282"/>
              <a:ext cx="6108689"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4" name="Text Box 17"/>
            <p:cNvSpPr txBox="1">
              <a:spLocks noChangeArrowheads="1"/>
            </p:cNvSpPr>
            <p:nvPr/>
          </p:nvSpPr>
          <p:spPr bwMode="auto">
            <a:xfrm>
              <a:off x="152399" y="1981410"/>
              <a:ext cx="1182349"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1600"/>
                <a:t>Weak Market  Context</a:t>
              </a:r>
            </a:p>
          </p:txBody>
        </p:sp>
        <p:sp>
          <p:nvSpPr>
            <p:cNvPr id="36875" name="Text Box 17"/>
            <p:cNvSpPr txBox="1">
              <a:spLocks noChangeArrowheads="1"/>
            </p:cNvSpPr>
            <p:nvPr/>
          </p:nvSpPr>
          <p:spPr bwMode="auto">
            <a:xfrm>
              <a:off x="7899397" y="1936716"/>
              <a:ext cx="1182349"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1600"/>
                <a:t>Strong Market Context</a:t>
              </a:r>
            </a:p>
          </p:txBody>
        </p:sp>
      </p:grpSp>
      <p:grpSp>
        <p:nvGrpSpPr>
          <p:cNvPr id="36869" name="Group 4"/>
          <p:cNvGrpSpPr>
            <a:grpSpLocks/>
          </p:cNvGrpSpPr>
          <p:nvPr/>
        </p:nvGrpSpPr>
        <p:grpSpPr bwMode="auto">
          <a:xfrm>
            <a:off x="1662113" y="1917700"/>
            <a:ext cx="5781675" cy="590550"/>
            <a:chOff x="1661887" y="2358810"/>
            <a:chExt cx="5782084" cy="591025"/>
          </a:xfrm>
        </p:grpSpPr>
        <p:sp>
          <p:nvSpPr>
            <p:cNvPr id="36870" name="Text Box 4"/>
            <p:cNvSpPr txBox="1">
              <a:spLocks noChangeArrowheads="1"/>
            </p:cNvSpPr>
            <p:nvPr/>
          </p:nvSpPr>
          <p:spPr bwMode="auto">
            <a:xfrm>
              <a:off x="1661887" y="2365059"/>
              <a:ext cx="1901762" cy="5847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1600"/>
                <a:t>Very Weak Market Context</a:t>
              </a:r>
            </a:p>
          </p:txBody>
        </p:sp>
        <p:sp>
          <p:nvSpPr>
            <p:cNvPr id="36871" name="Text Box 4"/>
            <p:cNvSpPr txBox="1">
              <a:spLocks noChangeArrowheads="1"/>
            </p:cNvSpPr>
            <p:nvPr/>
          </p:nvSpPr>
          <p:spPr bwMode="auto">
            <a:xfrm>
              <a:off x="3780573" y="2358810"/>
              <a:ext cx="1676400" cy="5847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1600"/>
                <a:t>Emerging Market Context</a:t>
              </a:r>
            </a:p>
          </p:txBody>
        </p:sp>
        <p:sp>
          <p:nvSpPr>
            <p:cNvPr id="36872" name="Text Box 4"/>
            <p:cNvSpPr txBox="1">
              <a:spLocks noChangeArrowheads="1"/>
            </p:cNvSpPr>
            <p:nvPr/>
          </p:nvSpPr>
          <p:spPr bwMode="auto">
            <a:xfrm>
              <a:off x="5742040" y="2365059"/>
              <a:ext cx="1701931" cy="5847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1600"/>
                <a:t>Stronger Market context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3" descr="PIND_logo_2color.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2438400"/>
            <a:ext cx="43053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Slide Number Placeholder 1"/>
          <p:cNvSpPr>
            <a:spLocks noGrp="1"/>
          </p:cNvSpPr>
          <p:nvPr>
            <p:ph type="sldNum" sz="quarter" idx="4294967295"/>
          </p:nvPr>
        </p:nvSpPr>
        <p:spPr bwMode="auto">
          <a:xfrm>
            <a:off x="7010400" y="674370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fld id="{E7EED27F-1D73-4758-8750-3DBC15A3E087}" type="slidenum">
              <a:rPr lang="en-US" altLang="en-US" sz="1800"/>
              <a:pPr eaLnBrk="1" hangingPunct="1"/>
              <a:t>11</a:t>
            </a:fld>
            <a:endParaRPr lang="en-US" altLang="en-US" sz="1800"/>
          </a:p>
        </p:txBody>
      </p:sp>
      <p:sp>
        <p:nvSpPr>
          <p:cNvPr id="4" name="Title 1"/>
          <p:cNvSpPr txBox="1">
            <a:spLocks/>
          </p:cNvSpPr>
          <p:nvPr/>
        </p:nvSpPr>
        <p:spPr>
          <a:xfrm>
            <a:off x="2568575" y="88900"/>
            <a:ext cx="6629400" cy="495300"/>
          </a:xfrm>
          <a:prstGeom prst="rect">
            <a:avLst/>
          </a:prstGeom>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600">
                <a:solidFill>
                  <a:schemeClr val="tx2"/>
                </a:solidFill>
                <a:effectLst>
                  <a:outerShdw blurRad="38100" dist="38100" dir="2700000" algn="tl">
                    <a:srgbClr val="C0C0C0"/>
                  </a:outerShdw>
                </a:effectLst>
              </a:rPr>
              <a:t>Partnership Initiative for the Niger Delta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595864" y="1222952"/>
          <a:ext cx="7848600" cy="5479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Group 11"/>
          <p:cNvGrpSpPr>
            <a:grpSpLocks/>
          </p:cNvGrpSpPr>
          <p:nvPr/>
        </p:nvGrpSpPr>
        <p:grpSpPr bwMode="auto">
          <a:xfrm>
            <a:off x="3149600" y="2487613"/>
            <a:ext cx="3148013" cy="3087687"/>
            <a:chOff x="3148971" y="2603370"/>
            <a:chExt cx="3148973" cy="2735169"/>
          </a:xfrm>
        </p:grpSpPr>
        <p:cxnSp>
          <p:nvCxnSpPr>
            <p:cNvPr id="22" name="Straight Arrow Connector 21"/>
            <p:cNvCxnSpPr>
              <a:cxnSpLocks noChangeShapeType="1"/>
              <a:stCxn id="8" idx="2"/>
            </p:cNvCxnSpPr>
            <p:nvPr/>
          </p:nvCxnSpPr>
          <p:spPr bwMode="auto">
            <a:xfrm>
              <a:off x="4621033" y="4389316"/>
              <a:ext cx="17467" cy="949223"/>
            </a:xfrm>
            <a:prstGeom prst="straightConnector1">
              <a:avLst/>
            </a:prstGeom>
            <a:noFill/>
            <a:ln w="25400">
              <a:solidFill>
                <a:srgbClr val="CC33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 name="Straight Arrow Connector 5"/>
            <p:cNvCxnSpPr>
              <a:cxnSpLocks noChangeShapeType="1"/>
              <a:stCxn id="8" idx="0"/>
            </p:cNvCxnSpPr>
            <p:nvPr/>
          </p:nvCxnSpPr>
          <p:spPr bwMode="auto">
            <a:xfrm flipH="1" flipV="1">
              <a:off x="4586097" y="2603370"/>
              <a:ext cx="34936" cy="672191"/>
            </a:xfrm>
            <a:prstGeom prst="straightConnector1">
              <a:avLst/>
            </a:prstGeom>
            <a:noFill/>
            <a:ln w="25400">
              <a:solidFill>
                <a:srgbClr val="CC33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 name="Straight Arrow Connector 15"/>
            <p:cNvCxnSpPr>
              <a:cxnSpLocks noChangeShapeType="1"/>
            </p:cNvCxnSpPr>
            <p:nvPr/>
          </p:nvCxnSpPr>
          <p:spPr bwMode="auto">
            <a:xfrm flipV="1">
              <a:off x="5378501" y="3773376"/>
              <a:ext cx="919443" cy="11250"/>
            </a:xfrm>
            <a:prstGeom prst="straightConnector1">
              <a:avLst/>
            </a:prstGeom>
            <a:noFill/>
            <a:ln w="25400">
              <a:solidFill>
                <a:srgbClr val="CC33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 name="Straight Arrow Connector 17"/>
            <p:cNvCxnSpPr>
              <a:cxnSpLocks noChangeShapeType="1"/>
            </p:cNvCxnSpPr>
            <p:nvPr/>
          </p:nvCxnSpPr>
          <p:spPr bwMode="auto">
            <a:xfrm flipH="1" flipV="1">
              <a:off x="3148971" y="3784626"/>
              <a:ext cx="700301" cy="11250"/>
            </a:xfrm>
            <a:prstGeom prst="straightConnector1">
              <a:avLst/>
            </a:prstGeom>
            <a:noFill/>
            <a:ln w="25400">
              <a:solidFill>
                <a:srgbClr val="CC33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40963" name="Slide Number Placeholder 1"/>
          <p:cNvSpPr>
            <a:spLocks noGrp="1"/>
          </p:cNvSpPr>
          <p:nvPr>
            <p:ph type="sldNum" sz="quarter" idx="4294967295"/>
          </p:nvPr>
        </p:nvSpPr>
        <p:spPr bwMode="auto">
          <a:xfrm>
            <a:off x="7010400" y="674370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fld id="{5CCD5C90-3822-4D0D-AD0B-E16F280AC892}" type="slidenum">
              <a:rPr lang="en-US" altLang="en-US" sz="1800"/>
              <a:pPr eaLnBrk="1" hangingPunct="1"/>
              <a:t>12</a:t>
            </a:fld>
            <a:endParaRPr lang="en-US" altLang="en-US" sz="1800"/>
          </a:p>
        </p:txBody>
      </p:sp>
      <p:sp>
        <p:nvSpPr>
          <p:cNvPr id="4" name="Title 1"/>
          <p:cNvSpPr txBox="1">
            <a:spLocks/>
          </p:cNvSpPr>
          <p:nvPr/>
        </p:nvSpPr>
        <p:spPr>
          <a:xfrm>
            <a:off x="2568575" y="88900"/>
            <a:ext cx="6629400" cy="495300"/>
          </a:xfrm>
          <a:prstGeom prst="rect">
            <a:avLst/>
          </a:prstGeom>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600">
                <a:solidFill>
                  <a:schemeClr val="tx2"/>
                </a:solidFill>
                <a:effectLst>
                  <a:outerShdw blurRad="38100" dist="38100" dir="2700000" algn="tl">
                    <a:srgbClr val="C0C0C0"/>
                  </a:outerShdw>
                </a:effectLst>
              </a:rPr>
              <a:t>Partnership Initiative for the Niger Delta</a:t>
            </a:r>
          </a:p>
        </p:txBody>
      </p:sp>
      <p:sp>
        <p:nvSpPr>
          <p:cNvPr id="8" name="Rounded Rectangle 7"/>
          <p:cNvSpPr/>
          <p:nvPr/>
        </p:nvSpPr>
        <p:spPr>
          <a:xfrm>
            <a:off x="3792538" y="3246438"/>
            <a:ext cx="1655762" cy="12573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Partnership Initiative for Niger Delta</a:t>
            </a:r>
          </a:p>
        </p:txBody>
      </p:sp>
      <p:sp>
        <p:nvSpPr>
          <p:cNvPr id="13" name="TextBox 12"/>
          <p:cNvSpPr txBox="1"/>
          <p:nvPr/>
        </p:nvSpPr>
        <p:spPr bwMode="auto">
          <a:xfrm>
            <a:off x="2568575" y="536575"/>
            <a:ext cx="6362700" cy="461963"/>
          </a:xfrm>
          <a:prstGeom prst="rect">
            <a:avLst/>
          </a:prstGeom>
          <a:noFill/>
          <a:ln w="9525">
            <a:noFill/>
            <a:miter lim="800000"/>
            <a:headEnd/>
            <a:tailEnd/>
          </a:ln>
        </p:spPr>
        <p:txBody>
          <a:bodyPr lIns="91397" tIns="45698" rIns="91397" bIns="45698">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a:solidFill>
                  <a:schemeClr val="tx2"/>
                </a:solidFill>
                <a:effectLst>
                  <a:outerShdw blurRad="38100" dist="38100" dir="2700000" algn="tl">
                    <a:srgbClr val="C0C0C0"/>
                  </a:outerShdw>
                </a:effectLst>
              </a:rPr>
              <a:t>Demo Pond for Increased Productivity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968F0830-B4BB-4997-96E8-487021FC87BC}"/>
                                            </p:graphicEl>
                                          </p:spTgt>
                                        </p:tgtEl>
                                        <p:attrNameLst>
                                          <p:attrName>style.visibility</p:attrName>
                                        </p:attrNameLst>
                                      </p:cBhvr>
                                      <p:to>
                                        <p:strVal val="visible"/>
                                      </p:to>
                                    </p:set>
                                    <p:animEffect transition="in" filter="fade">
                                      <p:cBhvr>
                                        <p:cTn id="17" dur="500"/>
                                        <p:tgtEl>
                                          <p:spTgt spid="5">
                                            <p:graphicEl>
                                              <a:dgm id="{968F0830-B4BB-4997-96E8-487021FC87B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349A0FC8-2E1B-4113-943B-D6AE2654092B}"/>
                                            </p:graphicEl>
                                          </p:spTgt>
                                        </p:tgtEl>
                                        <p:attrNameLst>
                                          <p:attrName>style.visibility</p:attrName>
                                        </p:attrNameLst>
                                      </p:cBhvr>
                                      <p:to>
                                        <p:strVal val="visible"/>
                                      </p:to>
                                    </p:set>
                                    <p:animEffect transition="in" filter="fade">
                                      <p:cBhvr>
                                        <p:cTn id="22" dur="500"/>
                                        <p:tgtEl>
                                          <p:spTgt spid="5">
                                            <p:graphicEl>
                                              <a:dgm id="{349A0FC8-2E1B-4113-943B-D6AE2654092B}"/>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graphicEl>
                                              <a:dgm id="{D01899DA-0BE1-4339-A4B3-2E17C5A49F20}"/>
                                            </p:graphicEl>
                                          </p:spTgt>
                                        </p:tgtEl>
                                        <p:attrNameLst>
                                          <p:attrName>style.visibility</p:attrName>
                                        </p:attrNameLst>
                                      </p:cBhvr>
                                      <p:to>
                                        <p:strVal val="visible"/>
                                      </p:to>
                                    </p:set>
                                    <p:animEffect transition="in" filter="fade">
                                      <p:cBhvr>
                                        <p:cTn id="25" dur="500"/>
                                        <p:tgtEl>
                                          <p:spTgt spid="5">
                                            <p:graphicEl>
                                              <a:dgm id="{D01899DA-0BE1-4339-A4B3-2E17C5A49F20}"/>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graphicEl>
                                              <a:dgm id="{6CBE229A-93C8-429C-B9DF-0E6AB6622207}"/>
                                            </p:graphicEl>
                                          </p:spTgt>
                                        </p:tgtEl>
                                        <p:attrNameLst>
                                          <p:attrName>style.visibility</p:attrName>
                                        </p:attrNameLst>
                                      </p:cBhvr>
                                      <p:to>
                                        <p:strVal val="visible"/>
                                      </p:to>
                                    </p:set>
                                    <p:animEffect transition="in" filter="fade">
                                      <p:cBhvr>
                                        <p:cTn id="30" dur="500"/>
                                        <p:tgtEl>
                                          <p:spTgt spid="5">
                                            <p:graphicEl>
                                              <a:dgm id="{6CBE229A-93C8-429C-B9DF-0E6AB6622207}"/>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graphicEl>
                                              <a:dgm id="{66102B08-EC49-4B52-BE28-19D3A1D2E620}"/>
                                            </p:graphicEl>
                                          </p:spTgt>
                                        </p:tgtEl>
                                        <p:attrNameLst>
                                          <p:attrName>style.visibility</p:attrName>
                                        </p:attrNameLst>
                                      </p:cBhvr>
                                      <p:to>
                                        <p:strVal val="visible"/>
                                      </p:to>
                                    </p:set>
                                    <p:animEffect transition="in" filter="fade">
                                      <p:cBhvr>
                                        <p:cTn id="33" dur="500"/>
                                        <p:tgtEl>
                                          <p:spTgt spid="5">
                                            <p:graphicEl>
                                              <a:dgm id="{66102B08-EC49-4B52-BE28-19D3A1D2E620}"/>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graphicEl>
                                              <a:dgm id="{A688B22E-1D61-4327-AA91-E116C5C25217}"/>
                                            </p:graphicEl>
                                          </p:spTgt>
                                        </p:tgtEl>
                                        <p:attrNameLst>
                                          <p:attrName>style.visibility</p:attrName>
                                        </p:attrNameLst>
                                      </p:cBhvr>
                                      <p:to>
                                        <p:strVal val="visible"/>
                                      </p:to>
                                    </p:set>
                                    <p:animEffect transition="in" filter="fade">
                                      <p:cBhvr>
                                        <p:cTn id="38" dur="500"/>
                                        <p:tgtEl>
                                          <p:spTgt spid="5">
                                            <p:graphicEl>
                                              <a:dgm id="{A688B22E-1D61-4327-AA91-E116C5C25217}"/>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
                                            <p:graphicEl>
                                              <a:dgm id="{B583ABC7-D358-409D-B4BA-83AACA68C771}"/>
                                            </p:graphicEl>
                                          </p:spTgt>
                                        </p:tgtEl>
                                        <p:attrNameLst>
                                          <p:attrName>style.visibility</p:attrName>
                                        </p:attrNameLst>
                                      </p:cBhvr>
                                      <p:to>
                                        <p:strVal val="visible"/>
                                      </p:to>
                                    </p:set>
                                    <p:animEffect transition="in" filter="fade">
                                      <p:cBhvr>
                                        <p:cTn id="41" dur="500"/>
                                        <p:tgtEl>
                                          <p:spTgt spid="5">
                                            <p:graphicEl>
                                              <a:dgm id="{B583ABC7-D358-409D-B4BA-83AACA68C771}"/>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
                                            <p:graphicEl>
                                              <a:dgm id="{A9275EFE-767B-4AFD-8553-F104420B9686}"/>
                                            </p:graphicEl>
                                          </p:spTgt>
                                        </p:tgtEl>
                                        <p:attrNameLst>
                                          <p:attrName>style.visibility</p:attrName>
                                        </p:attrNameLst>
                                      </p:cBhvr>
                                      <p:to>
                                        <p:strVal val="visible"/>
                                      </p:to>
                                    </p:set>
                                    <p:animEffect transition="in" filter="fade">
                                      <p:cBhvr>
                                        <p:cTn id="44" dur="500"/>
                                        <p:tgtEl>
                                          <p:spTgt spid="5">
                                            <p:graphicEl>
                                              <a:dgm id="{A9275EFE-767B-4AFD-8553-F104420B968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595313" y="763588"/>
            <a:ext cx="7848600" cy="5480050"/>
            <a:chOff x="595864" y="764286"/>
            <a:chExt cx="7848600" cy="5479199"/>
          </a:xfrm>
        </p:grpSpPr>
        <p:graphicFrame>
          <p:nvGraphicFramePr>
            <p:cNvPr id="5" name="Diagram 4"/>
            <p:cNvGraphicFramePr/>
            <p:nvPr/>
          </p:nvGraphicFramePr>
          <p:xfrm>
            <a:off x="595864" y="764286"/>
            <a:ext cx="7848600" cy="5479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3015" name="Group 11"/>
            <p:cNvGrpSpPr>
              <a:grpSpLocks/>
            </p:cNvGrpSpPr>
            <p:nvPr/>
          </p:nvGrpSpPr>
          <p:grpSpPr bwMode="auto">
            <a:xfrm>
              <a:off x="2327275" y="2135188"/>
              <a:ext cx="4498975" cy="2452687"/>
              <a:chOff x="2327328" y="2134541"/>
              <a:chExt cx="4499890" cy="2452908"/>
            </a:xfrm>
          </p:grpSpPr>
          <p:cxnSp>
            <p:nvCxnSpPr>
              <p:cNvPr id="6" name="Straight Arrow Connector 5"/>
              <p:cNvCxnSpPr>
                <a:cxnSpLocks noChangeShapeType="1"/>
              </p:cNvCxnSpPr>
              <p:nvPr/>
            </p:nvCxnSpPr>
            <p:spPr bwMode="auto">
              <a:xfrm flipV="1">
                <a:off x="4687384" y="2135026"/>
                <a:ext cx="23818" cy="949263"/>
              </a:xfrm>
              <a:prstGeom prst="straightConnector1">
                <a:avLst/>
              </a:prstGeom>
              <a:noFill/>
              <a:ln w="25400">
                <a:solidFill>
                  <a:srgbClr val="660066"/>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 name="Straight Arrow Connector 15"/>
              <p:cNvCxnSpPr>
                <a:cxnSpLocks noChangeShapeType="1"/>
              </p:cNvCxnSpPr>
              <p:nvPr/>
            </p:nvCxnSpPr>
            <p:spPr bwMode="auto">
              <a:xfrm>
                <a:off x="5627375" y="3712898"/>
                <a:ext cx="1200394" cy="855606"/>
              </a:xfrm>
              <a:prstGeom prst="straightConnector1">
                <a:avLst/>
              </a:prstGeom>
              <a:noFill/>
              <a:ln w="25400">
                <a:solidFill>
                  <a:srgbClr val="660066"/>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 name="Straight Arrow Connector 17"/>
              <p:cNvCxnSpPr>
                <a:cxnSpLocks noChangeShapeType="1"/>
              </p:cNvCxnSpPr>
              <p:nvPr/>
            </p:nvCxnSpPr>
            <p:spPr bwMode="auto">
              <a:xfrm flipH="1">
                <a:off x="2327879" y="3712898"/>
                <a:ext cx="1417926" cy="874655"/>
              </a:xfrm>
              <a:prstGeom prst="straightConnector1">
                <a:avLst/>
              </a:prstGeom>
              <a:noFill/>
              <a:ln w="25400">
                <a:solidFill>
                  <a:srgbClr val="660066"/>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sp>
        <p:nvSpPr>
          <p:cNvPr id="33" name="Rounded Rectangle 32"/>
          <p:cNvSpPr/>
          <p:nvPr/>
        </p:nvSpPr>
        <p:spPr>
          <a:xfrm>
            <a:off x="285750" y="2760663"/>
            <a:ext cx="1528763" cy="125571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PIND</a:t>
            </a:r>
          </a:p>
          <a:p>
            <a:pPr algn="ctr" eaLnBrk="1" hangingPunct="1">
              <a:defRPr/>
            </a:pPr>
            <a:r>
              <a:rPr lang="en-US" sz="1400" dirty="0"/>
              <a:t>Facilitate, TOT, M&amp;E</a:t>
            </a:r>
          </a:p>
        </p:txBody>
      </p:sp>
      <p:pic>
        <p:nvPicPr>
          <p:cNvPr id="43011" name="Picture 16" descr="PIND_logo_2color.jpeg"/>
          <p:cNvPicPr>
            <a:picLocks noChangeAspect="1"/>
          </p:cNvPicPr>
          <p:nvPr/>
        </p:nvPicPr>
        <p:blipFill>
          <a:blip r:embed="rId8" cstate="print">
            <a:extLst>
              <a:ext uri="{28A0092B-C50C-407E-A947-70E740481C1C}">
                <a14:useLocalDpi xmlns:a14="http://schemas.microsoft.com/office/drawing/2010/main" val="0"/>
              </a:ext>
            </a:extLst>
          </a:blip>
          <a:srcRect t="15385" b="23077"/>
          <a:stretch>
            <a:fillRect/>
          </a:stretch>
        </p:blipFill>
        <p:spPr bwMode="auto">
          <a:xfrm>
            <a:off x="7400925" y="136525"/>
            <a:ext cx="14859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p:cNvSpPr txBox="1">
            <a:spLocks/>
          </p:cNvSpPr>
          <p:nvPr/>
        </p:nvSpPr>
        <p:spPr>
          <a:xfrm>
            <a:off x="2586038" y="215900"/>
            <a:ext cx="5029200" cy="508000"/>
          </a:xfrm>
          <a:prstGeom prst="rect">
            <a:avLst/>
          </a:prstGeom>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sz="2800">
                <a:solidFill>
                  <a:schemeClr val="tx2"/>
                </a:solidFill>
                <a:effectLst>
                  <a:outerShdw blurRad="38100" dist="38100" dir="2700000" algn="tl">
                    <a:srgbClr val="C0C0C0"/>
                  </a:outerShdw>
                </a:effectLst>
              </a:rPr>
              <a:t>Demo Pond Scale-up Model</a:t>
            </a:r>
          </a:p>
        </p:txBody>
      </p:sp>
      <p:sp>
        <p:nvSpPr>
          <p:cNvPr id="20" name="Rounded Rectangle 19"/>
          <p:cNvSpPr/>
          <p:nvPr/>
        </p:nvSpPr>
        <p:spPr>
          <a:xfrm>
            <a:off x="3744913" y="3084513"/>
            <a:ext cx="1882775" cy="1255712"/>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SG" sz="2200" dirty="0"/>
              <a:t>Feed Companies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595864" y="764286"/>
          <a:ext cx="7848600" cy="5479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5058" name="Group 11"/>
          <p:cNvGrpSpPr>
            <a:grpSpLocks/>
          </p:cNvGrpSpPr>
          <p:nvPr/>
        </p:nvGrpSpPr>
        <p:grpSpPr bwMode="auto">
          <a:xfrm>
            <a:off x="2327275" y="2135188"/>
            <a:ext cx="4498975" cy="2452687"/>
            <a:chOff x="2327328" y="2134541"/>
            <a:chExt cx="4499890" cy="2452908"/>
          </a:xfrm>
        </p:grpSpPr>
        <p:cxnSp>
          <p:nvCxnSpPr>
            <p:cNvPr id="6" name="Straight Arrow Connector 5"/>
            <p:cNvCxnSpPr>
              <a:cxnSpLocks noChangeShapeType="1"/>
              <a:stCxn id="8" idx="0"/>
            </p:cNvCxnSpPr>
            <p:nvPr/>
          </p:nvCxnSpPr>
          <p:spPr bwMode="auto">
            <a:xfrm flipV="1">
              <a:off x="4686833" y="2134541"/>
              <a:ext cx="23818" cy="949411"/>
            </a:xfrm>
            <a:prstGeom prst="straightConnector1">
              <a:avLst/>
            </a:prstGeom>
            <a:noFill/>
            <a:ln w="25400">
              <a:solidFill>
                <a:srgbClr val="660066"/>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 name="Straight Arrow Connector 15"/>
            <p:cNvCxnSpPr>
              <a:cxnSpLocks noChangeShapeType="1"/>
              <a:stCxn id="8" idx="3"/>
            </p:cNvCxnSpPr>
            <p:nvPr/>
          </p:nvCxnSpPr>
          <p:spPr bwMode="auto">
            <a:xfrm>
              <a:off x="5626824" y="3712658"/>
              <a:ext cx="1200394" cy="855739"/>
            </a:xfrm>
            <a:prstGeom prst="straightConnector1">
              <a:avLst/>
            </a:prstGeom>
            <a:noFill/>
            <a:ln w="25400">
              <a:solidFill>
                <a:srgbClr val="660066"/>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 name="Straight Arrow Connector 17"/>
            <p:cNvCxnSpPr>
              <a:cxnSpLocks noChangeShapeType="1"/>
              <a:stCxn id="8" idx="1"/>
            </p:cNvCxnSpPr>
            <p:nvPr/>
          </p:nvCxnSpPr>
          <p:spPr bwMode="auto">
            <a:xfrm flipH="1">
              <a:off x="2327328" y="3712658"/>
              <a:ext cx="1417926" cy="874791"/>
            </a:xfrm>
            <a:prstGeom prst="straightConnector1">
              <a:avLst/>
            </a:prstGeom>
            <a:noFill/>
            <a:ln w="25400">
              <a:solidFill>
                <a:srgbClr val="660066"/>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8" name="Rounded Rectangle 7"/>
          <p:cNvSpPr/>
          <p:nvPr/>
        </p:nvSpPr>
        <p:spPr>
          <a:xfrm>
            <a:off x="3744913" y="3084513"/>
            <a:ext cx="1882775" cy="1255712"/>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SG" sz="2200" dirty="0"/>
              <a:t>Feed Companies</a:t>
            </a:r>
          </a:p>
        </p:txBody>
      </p:sp>
      <p:grpSp>
        <p:nvGrpSpPr>
          <p:cNvPr id="3" name="Group 2"/>
          <p:cNvGrpSpPr>
            <a:grpSpLocks/>
          </p:cNvGrpSpPr>
          <p:nvPr/>
        </p:nvGrpSpPr>
        <p:grpSpPr bwMode="auto">
          <a:xfrm>
            <a:off x="0" y="1285875"/>
            <a:ext cx="9144000" cy="5572125"/>
            <a:chOff x="0" y="1286005"/>
            <a:chExt cx="9143875" cy="5571605"/>
          </a:xfrm>
        </p:grpSpPr>
        <p:sp>
          <p:nvSpPr>
            <p:cNvPr id="28" name="Oval 27"/>
            <p:cNvSpPr>
              <a:spLocks noChangeArrowheads="1"/>
            </p:cNvSpPr>
            <p:nvPr/>
          </p:nvSpPr>
          <p:spPr bwMode="auto">
            <a:xfrm>
              <a:off x="7250014" y="3654334"/>
              <a:ext cx="1760513" cy="914315"/>
            </a:xfrm>
            <a:prstGeom prst="ellipse">
              <a:avLst/>
            </a:prstGeom>
            <a:gradFill rotWithShape="1">
              <a:gsLst>
                <a:gs pos="0">
                  <a:srgbClr val="AFE0E4"/>
                </a:gs>
                <a:gs pos="20000">
                  <a:srgbClr val="AFDEE2"/>
                </a:gs>
                <a:gs pos="100000">
                  <a:srgbClr val="85AAAD"/>
                </a:gs>
              </a:gsLst>
              <a:lin ang="5400000"/>
            </a:gradFill>
            <a:ln w="9525">
              <a:solidFill>
                <a:srgbClr val="B6DCDF"/>
              </a:solidFill>
              <a:round/>
              <a:headEnd/>
              <a:tailEnd/>
            </a:ln>
            <a:effectLst>
              <a:outerShdw blurRad="40000" dist="23000" dir="5400000" rotWithShape="0">
                <a:srgbClr val="808080">
                  <a:alpha val="34998"/>
                </a:srgbClr>
              </a:outerShdw>
            </a:effectLst>
          </p:spPr>
          <p:txBody>
            <a:bodyPr anchor="ctr"/>
            <a:lstStyle/>
            <a:p>
              <a:pPr algn="ctr" eaLnBrk="1" hangingPunct="1">
                <a:defRPr/>
              </a:pPr>
              <a:r>
                <a:rPr lang="en-US" sz="1600" dirty="0">
                  <a:solidFill>
                    <a:schemeClr val="lt1"/>
                  </a:solidFill>
                  <a:latin typeface="+mn-lt"/>
                  <a:ea typeface="+mn-ea"/>
                </a:rPr>
                <a:t>Fisheries Extension Service</a:t>
              </a:r>
            </a:p>
          </p:txBody>
        </p:sp>
        <p:sp>
          <p:nvSpPr>
            <p:cNvPr id="29" name="Oval 28"/>
            <p:cNvSpPr>
              <a:spLocks noChangeArrowheads="1"/>
            </p:cNvSpPr>
            <p:nvPr/>
          </p:nvSpPr>
          <p:spPr bwMode="auto">
            <a:xfrm>
              <a:off x="7143652" y="5943295"/>
              <a:ext cx="2000223" cy="914315"/>
            </a:xfrm>
            <a:prstGeom prst="ellipse">
              <a:avLst/>
            </a:prstGeom>
            <a:gradFill rotWithShape="1">
              <a:gsLst>
                <a:gs pos="0">
                  <a:srgbClr val="AFE0E4"/>
                </a:gs>
                <a:gs pos="20000">
                  <a:srgbClr val="AFDEE2"/>
                </a:gs>
                <a:gs pos="100000">
                  <a:srgbClr val="85AAAD"/>
                </a:gs>
              </a:gsLst>
              <a:lin ang="5400000"/>
            </a:gradFill>
            <a:ln w="9525">
              <a:solidFill>
                <a:srgbClr val="B6DCDF"/>
              </a:solidFill>
              <a:round/>
              <a:headEnd/>
              <a:tailEnd/>
            </a:ln>
            <a:effectLst>
              <a:outerShdw blurRad="40000" dist="23000" dir="5400000" rotWithShape="0">
                <a:srgbClr val="808080">
                  <a:alpha val="34998"/>
                </a:srgbClr>
              </a:outerShdw>
            </a:effectLst>
          </p:spPr>
          <p:txBody>
            <a:bodyPr anchor="ctr"/>
            <a:lstStyle/>
            <a:p>
              <a:pPr algn="ctr" eaLnBrk="1" hangingPunct="1">
                <a:defRPr/>
              </a:pPr>
              <a:r>
                <a:rPr lang="en-US" sz="1600" dirty="0">
                  <a:solidFill>
                    <a:schemeClr val="lt1"/>
                  </a:solidFill>
                  <a:latin typeface="+mn-lt"/>
                  <a:ea typeface="+mn-ea"/>
                </a:rPr>
                <a:t>Private Consultants</a:t>
              </a:r>
            </a:p>
          </p:txBody>
        </p:sp>
        <p:sp>
          <p:nvSpPr>
            <p:cNvPr id="30" name="Oval 29"/>
            <p:cNvSpPr>
              <a:spLocks noChangeArrowheads="1"/>
            </p:cNvSpPr>
            <p:nvPr/>
          </p:nvSpPr>
          <p:spPr bwMode="auto">
            <a:xfrm>
              <a:off x="6729321" y="1433629"/>
              <a:ext cx="1917674" cy="914315"/>
            </a:xfrm>
            <a:prstGeom prst="ellipse">
              <a:avLst/>
            </a:prstGeom>
            <a:gradFill rotWithShape="1">
              <a:gsLst>
                <a:gs pos="0">
                  <a:srgbClr val="AFE0E4"/>
                </a:gs>
                <a:gs pos="20000">
                  <a:srgbClr val="AFDEE2"/>
                </a:gs>
                <a:gs pos="100000">
                  <a:srgbClr val="85AAAD"/>
                </a:gs>
              </a:gsLst>
              <a:lin ang="5400000"/>
            </a:gradFill>
            <a:ln w="9525">
              <a:solidFill>
                <a:srgbClr val="B6DCDF"/>
              </a:solidFill>
              <a:round/>
              <a:headEnd/>
              <a:tailEnd/>
            </a:ln>
            <a:effectLst>
              <a:outerShdw blurRad="40000" dist="23000" dir="5400000" rotWithShape="0">
                <a:srgbClr val="808080">
                  <a:alpha val="34998"/>
                </a:srgbClr>
              </a:outerShdw>
            </a:effectLst>
          </p:spPr>
          <p:txBody>
            <a:bodyPr anchor="ctr"/>
            <a:lstStyle/>
            <a:p>
              <a:pPr algn="ctr" eaLnBrk="1" hangingPunct="1">
                <a:defRPr/>
              </a:pPr>
              <a:r>
                <a:rPr lang="en-US" sz="1600" dirty="0">
                  <a:solidFill>
                    <a:schemeClr val="lt1"/>
                  </a:solidFill>
                  <a:latin typeface="+mn-lt"/>
                  <a:ea typeface="+mn-ea"/>
                </a:rPr>
                <a:t>Financial Institutions </a:t>
              </a:r>
            </a:p>
          </p:txBody>
        </p:sp>
        <p:sp>
          <p:nvSpPr>
            <p:cNvPr id="31" name="Oval 30"/>
            <p:cNvSpPr>
              <a:spLocks noChangeArrowheads="1"/>
            </p:cNvSpPr>
            <p:nvPr/>
          </p:nvSpPr>
          <p:spPr bwMode="auto">
            <a:xfrm>
              <a:off x="300034" y="1286005"/>
              <a:ext cx="2116108" cy="914315"/>
            </a:xfrm>
            <a:prstGeom prst="ellipse">
              <a:avLst/>
            </a:prstGeom>
            <a:gradFill rotWithShape="1">
              <a:gsLst>
                <a:gs pos="0">
                  <a:srgbClr val="AFE0E4"/>
                </a:gs>
                <a:gs pos="20000">
                  <a:srgbClr val="AFDEE2"/>
                </a:gs>
                <a:gs pos="100000">
                  <a:srgbClr val="85AAAD"/>
                </a:gs>
              </a:gsLst>
              <a:lin ang="5400000"/>
            </a:gradFill>
            <a:ln w="9525">
              <a:solidFill>
                <a:srgbClr val="B6DCDF"/>
              </a:solidFill>
              <a:round/>
              <a:headEnd/>
              <a:tailEnd/>
            </a:ln>
            <a:effectLst>
              <a:outerShdw blurRad="40000" dist="23000" dir="5400000" rotWithShape="0">
                <a:srgbClr val="808080">
                  <a:alpha val="34998"/>
                </a:srgbClr>
              </a:outerShdw>
            </a:effectLst>
          </p:spPr>
          <p:txBody>
            <a:bodyPr anchor="ctr"/>
            <a:lstStyle/>
            <a:p>
              <a:pPr algn="ctr" eaLnBrk="1" hangingPunct="1">
                <a:defRPr/>
              </a:pPr>
              <a:r>
                <a:rPr lang="en-US" sz="1400" dirty="0">
                  <a:solidFill>
                    <a:schemeClr val="lt1"/>
                  </a:solidFill>
                  <a:latin typeface="+mn-lt"/>
                  <a:ea typeface="+mn-ea"/>
                </a:rPr>
                <a:t>Smoking Kiln Manufacturers</a:t>
              </a:r>
            </a:p>
          </p:txBody>
        </p:sp>
        <p:sp>
          <p:nvSpPr>
            <p:cNvPr id="32" name="Oval 31"/>
            <p:cNvSpPr>
              <a:spLocks noChangeArrowheads="1"/>
            </p:cNvSpPr>
            <p:nvPr/>
          </p:nvSpPr>
          <p:spPr bwMode="auto">
            <a:xfrm>
              <a:off x="0" y="5871865"/>
              <a:ext cx="1760514" cy="914315"/>
            </a:xfrm>
            <a:prstGeom prst="ellipse">
              <a:avLst/>
            </a:prstGeom>
            <a:gradFill rotWithShape="1">
              <a:gsLst>
                <a:gs pos="0">
                  <a:srgbClr val="AFE0E4"/>
                </a:gs>
                <a:gs pos="20000">
                  <a:srgbClr val="AFDEE2"/>
                </a:gs>
                <a:gs pos="100000">
                  <a:srgbClr val="85AAAD"/>
                </a:gs>
              </a:gsLst>
              <a:lin ang="5400000"/>
            </a:gradFill>
            <a:ln w="9525">
              <a:solidFill>
                <a:srgbClr val="B6DCDF"/>
              </a:solidFill>
              <a:round/>
              <a:headEnd/>
              <a:tailEnd/>
            </a:ln>
            <a:effectLst>
              <a:outerShdw blurRad="40000" dist="23000" dir="5400000" rotWithShape="0">
                <a:srgbClr val="808080">
                  <a:alpha val="34998"/>
                </a:srgbClr>
              </a:outerShdw>
            </a:effectLst>
          </p:spPr>
          <p:txBody>
            <a:bodyPr anchor="ctr"/>
            <a:lstStyle/>
            <a:p>
              <a:pPr algn="ctr" eaLnBrk="1" hangingPunct="1">
                <a:defRPr/>
              </a:pPr>
              <a:r>
                <a:rPr lang="en-US" sz="1600" dirty="0">
                  <a:solidFill>
                    <a:schemeClr val="lt1"/>
                  </a:solidFill>
                  <a:latin typeface="+mn-lt"/>
                  <a:ea typeface="+mn-ea"/>
                </a:rPr>
                <a:t>Other Donors </a:t>
              </a:r>
            </a:p>
          </p:txBody>
        </p:sp>
      </p:grpSp>
      <p:sp>
        <p:nvSpPr>
          <p:cNvPr id="33" name="Rounded Rectangle 32"/>
          <p:cNvSpPr/>
          <p:nvPr/>
        </p:nvSpPr>
        <p:spPr>
          <a:xfrm>
            <a:off x="285750" y="2760663"/>
            <a:ext cx="1528763" cy="125571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PIND</a:t>
            </a:r>
          </a:p>
          <a:p>
            <a:pPr algn="ctr" eaLnBrk="1" hangingPunct="1">
              <a:defRPr/>
            </a:pPr>
            <a:r>
              <a:rPr lang="en-US" sz="1400" dirty="0"/>
              <a:t>Facilitate, TOT, M&amp;E</a:t>
            </a:r>
          </a:p>
        </p:txBody>
      </p:sp>
      <p:pic>
        <p:nvPicPr>
          <p:cNvPr id="45062" name="Picture 16" descr="PIND_logo_2color.jpeg"/>
          <p:cNvPicPr>
            <a:picLocks noChangeAspect="1"/>
          </p:cNvPicPr>
          <p:nvPr/>
        </p:nvPicPr>
        <p:blipFill>
          <a:blip r:embed="rId8" cstate="print">
            <a:extLst>
              <a:ext uri="{28A0092B-C50C-407E-A947-70E740481C1C}">
                <a14:useLocalDpi xmlns:a14="http://schemas.microsoft.com/office/drawing/2010/main" val="0"/>
              </a:ext>
            </a:extLst>
          </a:blip>
          <a:srcRect t="15385" b="23077"/>
          <a:stretch>
            <a:fillRect/>
          </a:stretch>
        </p:blipFill>
        <p:spPr bwMode="auto">
          <a:xfrm>
            <a:off x="7400925" y="136525"/>
            <a:ext cx="14859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p:cNvSpPr txBox="1">
            <a:spLocks/>
          </p:cNvSpPr>
          <p:nvPr/>
        </p:nvSpPr>
        <p:spPr>
          <a:xfrm>
            <a:off x="2586038" y="215900"/>
            <a:ext cx="5029200" cy="508000"/>
          </a:xfrm>
          <a:prstGeom prst="rect">
            <a:avLst/>
          </a:prstGeom>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sz="2800">
                <a:solidFill>
                  <a:schemeClr val="tx2"/>
                </a:solidFill>
                <a:effectLst>
                  <a:outerShdw blurRad="38100" dist="38100" dir="2700000" algn="tl">
                    <a:srgbClr val="C0C0C0"/>
                  </a:outerShdw>
                </a:effectLst>
              </a:rPr>
              <a:t>Demo Pond Scale-up Model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7105" name="Group 4"/>
          <p:cNvGrpSpPr>
            <a:grpSpLocks/>
          </p:cNvGrpSpPr>
          <p:nvPr/>
        </p:nvGrpSpPr>
        <p:grpSpPr bwMode="auto">
          <a:xfrm>
            <a:off x="1028700" y="2133600"/>
            <a:ext cx="6657975" cy="2287588"/>
            <a:chOff x="1028700" y="2133600"/>
            <a:chExt cx="6657328" cy="2287588"/>
          </a:xfrm>
        </p:grpSpPr>
        <p:pic>
          <p:nvPicPr>
            <p:cNvPr id="4710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2603500"/>
              <a:ext cx="39878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4581" y="2133600"/>
              <a:ext cx="2601447"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3270250" y="290513"/>
            <a:ext cx="2590800" cy="1931987"/>
            <a:chOff x="3378200" y="468313"/>
            <a:chExt cx="2590800" cy="1931987"/>
          </a:xfrm>
        </p:grpSpPr>
        <p:sp>
          <p:nvSpPr>
            <p:cNvPr id="49212" name="TextBox 3"/>
            <p:cNvSpPr txBox="1">
              <a:spLocks noChangeArrowheads="1"/>
            </p:cNvSpPr>
            <p:nvPr/>
          </p:nvSpPr>
          <p:spPr bwMode="auto">
            <a:xfrm>
              <a:off x="3551238" y="468313"/>
              <a:ext cx="2133600" cy="8620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429" tIns="45714" rIns="91429" bIns="45714">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500">
                  <a:latin typeface="Calibri" panose="020F0502020204030204" pitchFamily="34" charset="0"/>
                </a:rPr>
                <a:t>King Frango Hatchery</a:t>
              </a:r>
            </a:p>
          </p:txBody>
        </p:sp>
        <p:sp>
          <p:nvSpPr>
            <p:cNvPr id="49213" name="TextBox 19"/>
            <p:cNvSpPr txBox="1">
              <a:spLocks noChangeArrowheads="1"/>
            </p:cNvSpPr>
            <p:nvPr/>
          </p:nvSpPr>
          <p:spPr bwMode="auto">
            <a:xfrm>
              <a:off x="3378200" y="1639888"/>
              <a:ext cx="2590800" cy="760412"/>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lIns="82058" tIns="41029" rIns="82058" bIns="41029">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200">
                  <a:latin typeface="Calibri" panose="020F0502020204030204" pitchFamily="34" charset="0"/>
                </a:rPr>
                <a:t>African Century (ACAM)</a:t>
              </a:r>
            </a:p>
          </p:txBody>
        </p:sp>
      </p:grpSp>
      <p:grpSp>
        <p:nvGrpSpPr>
          <p:cNvPr id="6" name="Group 5"/>
          <p:cNvGrpSpPr>
            <a:grpSpLocks/>
          </p:cNvGrpSpPr>
          <p:nvPr/>
        </p:nvGrpSpPr>
        <p:grpSpPr bwMode="auto">
          <a:xfrm>
            <a:off x="265113" y="434975"/>
            <a:ext cx="2946400" cy="1847850"/>
            <a:chOff x="256675" y="809465"/>
            <a:chExt cx="3240504" cy="2093808"/>
          </a:xfrm>
        </p:grpSpPr>
        <p:sp>
          <p:nvSpPr>
            <p:cNvPr id="49206" name="TextBox 11"/>
            <p:cNvSpPr txBox="1">
              <a:spLocks noChangeArrowheads="1"/>
            </p:cNvSpPr>
            <p:nvPr/>
          </p:nvSpPr>
          <p:spPr bwMode="auto">
            <a:xfrm>
              <a:off x="256675" y="809465"/>
              <a:ext cx="3192378" cy="41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t>Outgrower scheme</a:t>
              </a:r>
            </a:p>
          </p:txBody>
        </p:sp>
        <p:grpSp>
          <p:nvGrpSpPr>
            <p:cNvPr id="49207" name="Group 56"/>
            <p:cNvGrpSpPr>
              <a:grpSpLocks/>
            </p:cNvGrpSpPr>
            <p:nvPr/>
          </p:nvGrpSpPr>
          <p:grpSpPr bwMode="auto">
            <a:xfrm>
              <a:off x="434612" y="1634955"/>
              <a:ext cx="3062567" cy="1268318"/>
              <a:chOff x="434612" y="1634955"/>
              <a:chExt cx="3062567" cy="1268318"/>
            </a:xfrm>
          </p:grpSpPr>
          <p:pic>
            <p:nvPicPr>
              <p:cNvPr id="49208" name="Picture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612" y="1634955"/>
                <a:ext cx="1295881" cy="1173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9209" name="Straight Arrow Connector 3"/>
              <p:cNvCxnSpPr>
                <a:cxnSpLocks noChangeShapeType="1"/>
              </p:cNvCxnSpPr>
              <p:nvPr/>
            </p:nvCxnSpPr>
            <p:spPr bwMode="auto">
              <a:xfrm>
                <a:off x="1730493" y="2269954"/>
                <a:ext cx="1766686" cy="0"/>
              </a:xfrm>
              <a:prstGeom prst="straightConnector1">
                <a:avLst/>
              </a:prstGeom>
              <a:noFill/>
              <a:ln w="57150">
                <a:solidFill>
                  <a:schemeClr val="tx1"/>
                </a:solidFill>
                <a:round/>
                <a:headEnd/>
                <a:tailEnd type="arrow" w="med" len="med"/>
              </a:ln>
              <a:extLst>
                <a:ext uri="{909E8E84-426E-40DD-AFC4-6F175D3DCCD1}">
                  <a14:hiddenFill xmlns:a14="http://schemas.microsoft.com/office/drawing/2010/main">
                    <a:noFill/>
                  </a14:hiddenFill>
                </a:ext>
              </a:extLst>
            </p:spPr>
          </p:cxnSp>
          <p:sp>
            <p:nvSpPr>
              <p:cNvPr id="49210" name="TextBox 116"/>
              <p:cNvSpPr txBox="1">
                <a:spLocks noChangeArrowheads="1"/>
              </p:cNvSpPr>
              <p:nvPr/>
            </p:nvSpPr>
            <p:spPr bwMode="auto">
              <a:xfrm>
                <a:off x="1963330" y="1693415"/>
                <a:ext cx="1147238" cy="383694"/>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600">
                    <a:cs typeface="Arial" panose="020B0604020202020204" pitchFamily="34" charset="0"/>
                  </a:rPr>
                  <a:t>Grants</a:t>
                </a:r>
              </a:p>
            </p:txBody>
          </p:sp>
          <p:sp>
            <p:nvSpPr>
              <p:cNvPr id="49211" name="TextBox 116"/>
              <p:cNvSpPr txBox="1">
                <a:spLocks noChangeArrowheads="1"/>
              </p:cNvSpPr>
              <p:nvPr/>
            </p:nvSpPr>
            <p:spPr bwMode="auto">
              <a:xfrm>
                <a:off x="1923227" y="2519579"/>
                <a:ext cx="1147238" cy="383694"/>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600">
                    <a:cs typeface="Arial" panose="020B0604020202020204" pitchFamily="34" charset="0"/>
                  </a:rPr>
                  <a:t>Advice</a:t>
                </a:r>
              </a:p>
            </p:txBody>
          </p:sp>
        </p:grpSp>
      </p:grpSp>
      <p:grpSp>
        <p:nvGrpSpPr>
          <p:cNvPr id="17" name="Group 16"/>
          <p:cNvGrpSpPr>
            <a:grpSpLocks/>
          </p:cNvGrpSpPr>
          <p:nvPr/>
        </p:nvGrpSpPr>
        <p:grpSpPr bwMode="auto">
          <a:xfrm>
            <a:off x="14288" y="2171700"/>
            <a:ext cx="5141912" cy="3619500"/>
            <a:chOff x="122313" y="2348843"/>
            <a:chExt cx="5141332" cy="3619944"/>
          </a:xfrm>
        </p:grpSpPr>
        <p:cxnSp>
          <p:nvCxnSpPr>
            <p:cNvPr id="49183" name="Straight Arrow Connector 38"/>
            <p:cNvCxnSpPr>
              <a:cxnSpLocks noChangeShapeType="1"/>
            </p:cNvCxnSpPr>
            <p:nvPr/>
          </p:nvCxnSpPr>
          <p:spPr bwMode="auto">
            <a:xfrm flipH="1" flipV="1">
              <a:off x="4563884" y="2348843"/>
              <a:ext cx="19269" cy="828216"/>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49184" name="Group 15"/>
            <p:cNvGrpSpPr>
              <a:grpSpLocks/>
            </p:cNvGrpSpPr>
            <p:nvPr/>
          </p:nvGrpSpPr>
          <p:grpSpPr bwMode="auto">
            <a:xfrm>
              <a:off x="122313" y="2399294"/>
              <a:ext cx="5141332" cy="3569493"/>
              <a:chOff x="122313" y="2399294"/>
              <a:chExt cx="5141332" cy="3569493"/>
            </a:xfrm>
          </p:grpSpPr>
          <p:grpSp>
            <p:nvGrpSpPr>
              <p:cNvPr id="49185" name="Group 60"/>
              <p:cNvGrpSpPr>
                <a:grpSpLocks/>
              </p:cNvGrpSpPr>
              <p:nvPr/>
            </p:nvGrpSpPr>
            <p:grpSpPr bwMode="auto">
              <a:xfrm>
                <a:off x="2312805" y="3653636"/>
                <a:ext cx="1579240" cy="1592764"/>
                <a:chOff x="2544086" y="4140787"/>
                <a:chExt cx="1737164" cy="1805133"/>
              </a:xfrm>
            </p:grpSpPr>
            <p:cxnSp>
              <p:nvCxnSpPr>
                <p:cNvPr id="49202" name="Straight Arrow Connector 34"/>
                <p:cNvCxnSpPr>
                  <a:cxnSpLocks noChangeShapeType="1"/>
                  <a:stCxn id="49198" idx="3"/>
                </p:cNvCxnSpPr>
                <p:nvPr/>
              </p:nvCxnSpPr>
              <p:spPr bwMode="auto">
                <a:xfrm flipV="1">
                  <a:off x="2578370" y="4737351"/>
                  <a:ext cx="1702880" cy="12311"/>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9203" name="Straight Arrow Connector 88"/>
                <p:cNvCxnSpPr>
                  <a:cxnSpLocks noChangeShapeType="1"/>
                </p:cNvCxnSpPr>
                <p:nvPr/>
              </p:nvCxnSpPr>
              <p:spPr bwMode="auto">
                <a:xfrm>
                  <a:off x="2544086" y="4140787"/>
                  <a:ext cx="1702881" cy="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9204" name="Straight Arrow Connector 89"/>
                <p:cNvCxnSpPr>
                  <a:cxnSpLocks noChangeShapeType="1"/>
                </p:cNvCxnSpPr>
                <p:nvPr/>
              </p:nvCxnSpPr>
              <p:spPr bwMode="auto">
                <a:xfrm>
                  <a:off x="2544086" y="5350223"/>
                  <a:ext cx="1702881" cy="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9205" name="Straight Arrow Connector 90"/>
                <p:cNvCxnSpPr>
                  <a:cxnSpLocks noChangeShapeType="1"/>
                </p:cNvCxnSpPr>
                <p:nvPr/>
              </p:nvCxnSpPr>
              <p:spPr bwMode="auto">
                <a:xfrm>
                  <a:off x="2578369" y="5945920"/>
                  <a:ext cx="1702881" cy="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49186" name="Group 12"/>
              <p:cNvGrpSpPr>
                <a:grpSpLocks/>
              </p:cNvGrpSpPr>
              <p:nvPr/>
            </p:nvGrpSpPr>
            <p:grpSpPr bwMode="auto">
              <a:xfrm>
                <a:off x="122313" y="2399294"/>
                <a:ext cx="5141332" cy="3569493"/>
                <a:chOff x="122313" y="2399294"/>
                <a:chExt cx="5141332" cy="3569493"/>
              </a:xfrm>
            </p:grpSpPr>
            <p:sp>
              <p:nvSpPr>
                <p:cNvPr id="49187" name="TextBox 17"/>
                <p:cNvSpPr txBox="1">
                  <a:spLocks noChangeArrowheads="1"/>
                </p:cNvSpPr>
                <p:nvPr/>
              </p:nvSpPr>
              <p:spPr bwMode="auto">
                <a:xfrm>
                  <a:off x="3892045" y="3213284"/>
                  <a:ext cx="1371600" cy="249890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2058" tIns="41029" rIns="82058" bIns="41029">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500">
                    <a:latin typeface="Calibri" panose="020F0502020204030204" pitchFamily="34" charset="0"/>
                  </a:endParaRPr>
                </a:p>
                <a:p>
                  <a:pPr algn="ctr" eaLnBrk="1" hangingPunct="1"/>
                  <a:r>
                    <a:rPr lang="en-US" altLang="en-US" sz="2500">
                      <a:latin typeface="Calibri" panose="020F0502020204030204" pitchFamily="34" charset="0"/>
                    </a:rPr>
                    <a:t>Farmer Groups </a:t>
                  </a:r>
                </a:p>
                <a:p>
                  <a:pPr algn="ctr" eaLnBrk="1" hangingPunct="1"/>
                  <a:r>
                    <a:rPr lang="en-US" altLang="en-US" sz="1600">
                      <a:latin typeface="Calibri" panose="020F0502020204030204" pitchFamily="34" charset="0"/>
                    </a:rPr>
                    <a:t>(~20 farmers each)</a:t>
                  </a:r>
                </a:p>
                <a:p>
                  <a:pPr algn="ctr" eaLnBrk="1" hangingPunct="1"/>
                  <a:endParaRPr lang="en-US" altLang="en-US" sz="2500">
                    <a:latin typeface="Calibri" panose="020F0502020204030204" pitchFamily="34" charset="0"/>
                  </a:endParaRPr>
                </a:p>
                <a:p>
                  <a:pPr algn="ctr" eaLnBrk="1" hangingPunct="1"/>
                  <a:endParaRPr lang="en-US" altLang="en-US" sz="2500">
                    <a:latin typeface="Calibri" panose="020F0502020204030204" pitchFamily="34" charset="0"/>
                  </a:endParaRPr>
                </a:p>
              </p:txBody>
            </p:sp>
            <p:grpSp>
              <p:nvGrpSpPr>
                <p:cNvPr id="49188" name="Group 6"/>
                <p:cNvGrpSpPr>
                  <a:grpSpLocks/>
                </p:cNvGrpSpPr>
                <p:nvPr/>
              </p:nvGrpSpPr>
              <p:grpSpPr bwMode="auto">
                <a:xfrm>
                  <a:off x="122313" y="2399294"/>
                  <a:ext cx="4550849" cy="3569493"/>
                  <a:chOff x="134544" y="2719201"/>
                  <a:chExt cx="5005935" cy="4045425"/>
                </a:xfrm>
              </p:grpSpPr>
              <p:grpSp>
                <p:nvGrpSpPr>
                  <p:cNvPr id="49189" name="Group 79"/>
                  <p:cNvGrpSpPr>
                    <a:grpSpLocks/>
                  </p:cNvGrpSpPr>
                  <p:nvPr/>
                </p:nvGrpSpPr>
                <p:grpSpPr bwMode="auto">
                  <a:xfrm>
                    <a:off x="652533" y="2719201"/>
                    <a:ext cx="4487946" cy="4045425"/>
                    <a:chOff x="652533" y="2719201"/>
                    <a:chExt cx="4487946" cy="4045425"/>
                  </a:xfrm>
                </p:grpSpPr>
                <p:grpSp>
                  <p:nvGrpSpPr>
                    <p:cNvPr id="49193" name="Group 55"/>
                    <p:cNvGrpSpPr>
                      <a:grpSpLocks/>
                    </p:cNvGrpSpPr>
                    <p:nvPr/>
                  </p:nvGrpSpPr>
                  <p:grpSpPr bwMode="auto">
                    <a:xfrm>
                      <a:off x="652533" y="2719201"/>
                      <a:ext cx="4487946" cy="4031063"/>
                      <a:chOff x="652533" y="2719201"/>
                      <a:chExt cx="4487946" cy="4031063"/>
                    </a:xfrm>
                  </p:grpSpPr>
                  <p:cxnSp>
                    <p:nvCxnSpPr>
                      <p:cNvPr id="32" name="Straight Arrow Connector 31"/>
                      <p:cNvCxnSpPr>
                        <a:stCxn id="49213" idx="2"/>
                        <a:endCxn id="49201" idx="0"/>
                      </p:cNvCxnSpPr>
                      <p:nvPr/>
                    </p:nvCxnSpPr>
                    <p:spPr bwMode="auto">
                      <a:xfrm flipH="1">
                        <a:off x="1620435" y="2719603"/>
                        <a:ext cx="3520044" cy="114621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9196" name="Group 14"/>
                      <p:cNvGrpSpPr>
                        <a:grpSpLocks/>
                      </p:cNvGrpSpPr>
                      <p:nvPr/>
                    </p:nvGrpSpPr>
                    <p:grpSpPr bwMode="auto">
                      <a:xfrm>
                        <a:off x="652533" y="3866309"/>
                        <a:ext cx="1925836" cy="2883955"/>
                        <a:chOff x="652533" y="3866309"/>
                        <a:chExt cx="1925836" cy="2883955"/>
                      </a:xfrm>
                    </p:grpSpPr>
                    <p:sp>
                      <p:nvSpPr>
                        <p:cNvPr id="49197" name="TextBox 73"/>
                        <p:cNvSpPr txBox="1">
                          <a:spLocks noChangeArrowheads="1"/>
                        </p:cNvSpPr>
                        <p:nvPr/>
                      </p:nvSpPr>
                      <p:spPr bwMode="auto">
                        <a:xfrm>
                          <a:off x="694815" y="3950849"/>
                          <a:ext cx="1849271" cy="3956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01882" tIns="50941" rIns="101882" bIns="50941">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600">
                              <a:latin typeface="Calibri" panose="020F0502020204030204" pitchFamily="34" charset="0"/>
                            </a:rPr>
                            <a:t>Soya to Silo </a:t>
                          </a:r>
                        </a:p>
                      </p:txBody>
                    </p:sp>
                    <p:sp>
                      <p:nvSpPr>
                        <p:cNvPr id="49198" name="TextBox 33"/>
                        <p:cNvSpPr txBox="1">
                          <a:spLocks noChangeArrowheads="1"/>
                        </p:cNvSpPr>
                        <p:nvPr/>
                      </p:nvSpPr>
                      <p:spPr bwMode="auto">
                        <a:xfrm>
                          <a:off x="660554" y="4383408"/>
                          <a:ext cx="1917815" cy="7325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800">
                              <a:latin typeface="Calibri" panose="020F0502020204030204" pitchFamily="34" charset="0"/>
                            </a:rPr>
                            <a:t>Purchasing and Collection</a:t>
                          </a:r>
                        </a:p>
                      </p:txBody>
                    </p:sp>
                    <p:sp>
                      <p:nvSpPr>
                        <p:cNvPr id="49199" name="TextBox 112"/>
                        <p:cNvSpPr txBox="1">
                          <a:spLocks noChangeArrowheads="1"/>
                        </p:cNvSpPr>
                        <p:nvPr/>
                      </p:nvSpPr>
                      <p:spPr bwMode="auto">
                        <a:xfrm>
                          <a:off x="660553" y="5165557"/>
                          <a:ext cx="1917815" cy="3836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600">
                              <a:cs typeface="Arial" panose="020B0604020202020204" pitchFamily="34" charset="0"/>
                            </a:rPr>
                            <a:t>Advice</a:t>
                          </a:r>
                        </a:p>
                      </p:txBody>
                    </p:sp>
                    <p:sp>
                      <p:nvSpPr>
                        <p:cNvPr id="49200" name="TextBox 112"/>
                        <p:cNvSpPr txBox="1">
                          <a:spLocks noChangeArrowheads="1"/>
                        </p:cNvSpPr>
                        <p:nvPr/>
                      </p:nvSpPr>
                      <p:spPr bwMode="auto">
                        <a:xfrm>
                          <a:off x="652533" y="5622755"/>
                          <a:ext cx="1917815" cy="66274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600">
                              <a:cs typeface="Arial" panose="020B0604020202020204" pitchFamily="34" charset="0"/>
                            </a:rPr>
                            <a:t>Group Organization</a:t>
                          </a:r>
                        </a:p>
                      </p:txBody>
                    </p:sp>
                    <p:sp>
                      <p:nvSpPr>
                        <p:cNvPr id="49201" name="Rectangle 13"/>
                        <p:cNvSpPr>
                          <a:spLocks noChangeArrowheads="1"/>
                        </p:cNvSpPr>
                        <p:nvPr/>
                      </p:nvSpPr>
                      <p:spPr bwMode="auto">
                        <a:xfrm>
                          <a:off x="660553" y="3866309"/>
                          <a:ext cx="1917816" cy="288395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grpSp>
                </p:grpSp>
                <p:sp>
                  <p:nvSpPr>
                    <p:cNvPr id="49194" name="TextBox 117"/>
                    <p:cNvSpPr txBox="1">
                      <a:spLocks noChangeArrowheads="1"/>
                    </p:cNvSpPr>
                    <p:nvPr/>
                  </p:nvSpPr>
                  <p:spPr bwMode="auto">
                    <a:xfrm>
                      <a:off x="694816" y="6380932"/>
                      <a:ext cx="1842134" cy="3836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600">
                          <a:cs typeface="Arial" panose="020B0604020202020204" pitchFamily="34" charset="0"/>
                        </a:rPr>
                        <a:t>Equipment</a:t>
                      </a:r>
                    </a:p>
                  </p:txBody>
                </p:sp>
              </p:grpSp>
              <p:grpSp>
                <p:nvGrpSpPr>
                  <p:cNvPr id="49190" name="Group 94"/>
                  <p:cNvGrpSpPr>
                    <a:grpSpLocks/>
                  </p:cNvGrpSpPr>
                  <p:nvPr/>
                </p:nvGrpSpPr>
                <p:grpSpPr bwMode="auto">
                  <a:xfrm>
                    <a:off x="134544" y="2931566"/>
                    <a:ext cx="1307422" cy="911025"/>
                    <a:chOff x="134544" y="2931566"/>
                    <a:chExt cx="1307422" cy="911025"/>
                  </a:xfrm>
                </p:grpSpPr>
                <p:cxnSp>
                  <p:nvCxnSpPr>
                    <p:cNvPr id="49191" name="Straight Arrow Connector 87"/>
                    <p:cNvCxnSpPr>
                      <a:cxnSpLocks noChangeShapeType="1"/>
                    </p:cNvCxnSpPr>
                    <p:nvPr/>
                  </p:nvCxnSpPr>
                  <p:spPr bwMode="auto">
                    <a:xfrm>
                      <a:off x="1441966" y="2931566"/>
                      <a:ext cx="0" cy="911025"/>
                    </a:xfrm>
                    <a:prstGeom prst="straightConnector1">
                      <a:avLst/>
                    </a:prstGeom>
                    <a:noFill/>
                    <a:ln w="38100">
                      <a:solidFill>
                        <a:schemeClr val="tx1"/>
                      </a:solidFill>
                      <a:prstDash val="dash"/>
                      <a:round/>
                      <a:headEnd/>
                      <a:tailEnd type="arrow" w="med" len="med"/>
                    </a:ln>
                    <a:extLst>
                      <a:ext uri="{909E8E84-426E-40DD-AFC4-6F175D3DCCD1}">
                        <a14:hiddenFill xmlns:a14="http://schemas.microsoft.com/office/drawing/2010/main">
                          <a:noFill/>
                        </a14:hiddenFill>
                      </a:ext>
                    </a:extLst>
                  </p:spPr>
                </p:cxnSp>
                <p:sp>
                  <p:nvSpPr>
                    <p:cNvPr id="49192" name="TextBox 116"/>
                    <p:cNvSpPr txBox="1">
                      <a:spLocks noChangeArrowheads="1"/>
                    </p:cNvSpPr>
                    <p:nvPr/>
                  </p:nvSpPr>
                  <p:spPr bwMode="auto">
                    <a:xfrm>
                      <a:off x="134544" y="3201365"/>
                      <a:ext cx="1147238" cy="383694"/>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600">
                          <a:cs typeface="Arial" panose="020B0604020202020204" pitchFamily="34" charset="0"/>
                        </a:rPr>
                        <a:t>Advice</a:t>
                      </a:r>
                    </a:p>
                  </p:txBody>
                </p:sp>
              </p:grpSp>
            </p:grpSp>
          </p:grpSp>
        </p:grpSp>
      </p:grpSp>
      <p:grpSp>
        <p:nvGrpSpPr>
          <p:cNvPr id="2" name="Group 1"/>
          <p:cNvGrpSpPr>
            <a:grpSpLocks/>
          </p:cNvGrpSpPr>
          <p:nvPr/>
        </p:nvGrpSpPr>
        <p:grpSpPr bwMode="auto">
          <a:xfrm>
            <a:off x="5148263" y="539750"/>
            <a:ext cx="3873500" cy="5086350"/>
            <a:chOff x="5256213" y="717550"/>
            <a:chExt cx="3873500" cy="5086350"/>
          </a:xfrm>
        </p:grpSpPr>
        <p:grpSp>
          <p:nvGrpSpPr>
            <p:cNvPr id="49157" name="Group 2"/>
            <p:cNvGrpSpPr>
              <a:grpSpLocks/>
            </p:cNvGrpSpPr>
            <p:nvPr/>
          </p:nvGrpSpPr>
          <p:grpSpPr bwMode="auto">
            <a:xfrm>
              <a:off x="6781800" y="717550"/>
              <a:ext cx="2055813" cy="1620838"/>
              <a:chOff x="7459577" y="812730"/>
              <a:chExt cx="2261939" cy="1836890"/>
            </a:xfrm>
          </p:grpSpPr>
          <p:sp>
            <p:nvSpPr>
              <p:cNvPr id="49181" name="TextBox 118"/>
              <p:cNvSpPr txBox="1">
                <a:spLocks noChangeArrowheads="1"/>
              </p:cNvSpPr>
              <p:nvPr/>
            </p:nvSpPr>
            <p:spPr bwMode="auto">
              <a:xfrm>
                <a:off x="7459577" y="812730"/>
                <a:ext cx="2261939" cy="41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cs typeface="Arial" panose="020B0604020202020204" pitchFamily="34" charset="0"/>
                  </a:rPr>
                  <a:t>Service markets</a:t>
                </a:r>
              </a:p>
            </p:txBody>
          </p:sp>
          <p:pic>
            <p:nvPicPr>
              <p:cNvPr id="49182" name="Picture 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6988" y="1475874"/>
                <a:ext cx="1295881" cy="1173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9158" name="Group 17"/>
            <p:cNvGrpSpPr>
              <a:grpSpLocks/>
            </p:cNvGrpSpPr>
            <p:nvPr/>
          </p:nvGrpSpPr>
          <p:grpSpPr bwMode="auto">
            <a:xfrm>
              <a:off x="5256213" y="2262188"/>
              <a:ext cx="3873500" cy="3541712"/>
              <a:chOff x="5256137" y="2261750"/>
              <a:chExt cx="3873276" cy="3542942"/>
            </a:xfrm>
          </p:grpSpPr>
          <p:grpSp>
            <p:nvGrpSpPr>
              <p:cNvPr id="49159" name="Group 61"/>
              <p:cNvGrpSpPr>
                <a:grpSpLocks/>
              </p:cNvGrpSpPr>
              <p:nvPr/>
            </p:nvGrpSpPr>
            <p:grpSpPr bwMode="auto">
              <a:xfrm>
                <a:off x="5273498" y="2337900"/>
                <a:ext cx="1931698" cy="1468580"/>
                <a:chOff x="5800850" y="2649620"/>
                <a:chExt cx="2124863" cy="1664391"/>
              </a:xfrm>
            </p:grpSpPr>
            <p:sp>
              <p:nvSpPr>
                <p:cNvPr id="49177" name="TextBox 114"/>
                <p:cNvSpPr txBox="1">
                  <a:spLocks noChangeArrowheads="1"/>
                </p:cNvSpPr>
                <p:nvPr/>
              </p:nvSpPr>
              <p:spPr bwMode="auto">
                <a:xfrm>
                  <a:off x="6776240" y="3930316"/>
                  <a:ext cx="1149473" cy="3836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600">
                      <a:cs typeface="Arial" panose="020B0604020202020204" pitchFamily="34" charset="0"/>
                    </a:rPr>
                    <a:t>Credit</a:t>
                  </a:r>
                </a:p>
              </p:txBody>
            </p:sp>
            <p:cxnSp>
              <p:nvCxnSpPr>
                <p:cNvPr id="49178" name="Straight Arrow Connector 8"/>
                <p:cNvCxnSpPr>
                  <a:cxnSpLocks noChangeShapeType="1"/>
                </p:cNvCxnSpPr>
                <p:nvPr/>
              </p:nvCxnSpPr>
              <p:spPr bwMode="auto">
                <a:xfrm>
                  <a:off x="7823353" y="2649620"/>
                  <a:ext cx="0" cy="1280696"/>
                </a:xfrm>
                <a:prstGeom prst="straightConnector1">
                  <a:avLst/>
                </a:prstGeom>
                <a:noFill/>
                <a:ln w="57150">
                  <a:solidFill>
                    <a:schemeClr val="tx1"/>
                  </a:solidFill>
                  <a:round/>
                  <a:headEnd/>
                  <a:tailEnd type="arrow" w="med" len="med"/>
                </a:ln>
                <a:extLst>
                  <a:ext uri="{909E8E84-426E-40DD-AFC4-6F175D3DCCD1}">
                    <a14:hiddenFill xmlns:a14="http://schemas.microsoft.com/office/drawing/2010/main">
                      <a:noFill/>
                    </a14:hiddenFill>
                  </a:ext>
                </a:extLst>
              </p:spPr>
            </p:cxnSp>
            <p:sp>
              <p:nvSpPr>
                <p:cNvPr id="49179" name="TextBox 116"/>
                <p:cNvSpPr txBox="1">
                  <a:spLocks noChangeArrowheads="1"/>
                </p:cNvSpPr>
                <p:nvPr/>
              </p:nvSpPr>
              <p:spPr bwMode="auto">
                <a:xfrm>
                  <a:off x="6370322" y="3034366"/>
                  <a:ext cx="1370077" cy="383695"/>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600">
                      <a:cs typeface="Arial" panose="020B0604020202020204" pitchFamily="34" charset="0"/>
                    </a:rPr>
                    <a:t>Guarantee</a:t>
                  </a:r>
                </a:p>
              </p:txBody>
            </p:sp>
            <p:cxnSp>
              <p:nvCxnSpPr>
                <p:cNvPr id="49180" name="Straight Arrow Connector 20"/>
                <p:cNvCxnSpPr>
                  <a:cxnSpLocks noChangeShapeType="1"/>
                  <a:stCxn id="49177" idx="1"/>
                </p:cNvCxnSpPr>
                <p:nvPr/>
              </p:nvCxnSpPr>
              <p:spPr bwMode="auto">
                <a:xfrm flipH="1" flipV="1">
                  <a:off x="5800850" y="4114983"/>
                  <a:ext cx="975390" cy="7181"/>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49160" name="Group 64"/>
              <p:cNvGrpSpPr>
                <a:grpSpLocks/>
              </p:cNvGrpSpPr>
              <p:nvPr/>
            </p:nvGrpSpPr>
            <p:grpSpPr bwMode="auto">
              <a:xfrm>
                <a:off x="5263647" y="2261750"/>
                <a:ext cx="3865766" cy="2167539"/>
                <a:chOff x="5790011" y="2563316"/>
                <a:chExt cx="4252343" cy="2456545"/>
              </a:xfrm>
            </p:grpSpPr>
            <p:grpSp>
              <p:nvGrpSpPr>
                <p:cNvPr id="49172" name="Group 62"/>
                <p:cNvGrpSpPr>
                  <a:grpSpLocks/>
                </p:cNvGrpSpPr>
                <p:nvPr/>
              </p:nvGrpSpPr>
              <p:grpSpPr bwMode="auto">
                <a:xfrm>
                  <a:off x="8678774" y="2563316"/>
                  <a:ext cx="1363580" cy="2456545"/>
                  <a:chOff x="8678774" y="2563316"/>
                  <a:chExt cx="1363580" cy="2456545"/>
                </a:xfrm>
              </p:grpSpPr>
              <p:sp>
                <p:nvSpPr>
                  <p:cNvPr id="49174" name="TextBox 116"/>
                  <p:cNvSpPr txBox="1">
                    <a:spLocks noChangeArrowheads="1"/>
                  </p:cNvSpPr>
                  <p:nvPr/>
                </p:nvSpPr>
                <p:spPr bwMode="auto">
                  <a:xfrm>
                    <a:off x="8903365" y="3563404"/>
                    <a:ext cx="1138989" cy="662746"/>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600">
                        <a:cs typeface="Arial" panose="020B0604020202020204" pitchFamily="34" charset="0"/>
                      </a:rPr>
                      <a:t>Breeder Seed</a:t>
                    </a:r>
                  </a:p>
                </p:txBody>
              </p:sp>
              <p:sp>
                <p:nvSpPr>
                  <p:cNvPr id="49175" name="TextBox 116"/>
                  <p:cNvSpPr txBox="1">
                    <a:spLocks noChangeArrowheads="1"/>
                  </p:cNvSpPr>
                  <p:nvPr/>
                </p:nvSpPr>
                <p:spPr bwMode="auto">
                  <a:xfrm>
                    <a:off x="8678774" y="4636166"/>
                    <a:ext cx="1331496" cy="3836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600">
                        <a:cs typeface="Arial" panose="020B0604020202020204" pitchFamily="34" charset="0"/>
                      </a:rPr>
                      <a:t>Inputs</a:t>
                    </a:r>
                  </a:p>
                </p:txBody>
              </p:sp>
              <p:cxnSp>
                <p:nvCxnSpPr>
                  <p:cNvPr id="49176" name="Straight Arrow Connector 58"/>
                  <p:cNvCxnSpPr>
                    <a:cxnSpLocks noChangeShapeType="1"/>
                  </p:cNvCxnSpPr>
                  <p:nvPr/>
                </p:nvCxnSpPr>
                <p:spPr bwMode="auto">
                  <a:xfrm>
                    <a:off x="8823155" y="2563316"/>
                    <a:ext cx="0" cy="2072850"/>
                  </a:xfrm>
                  <a:prstGeom prst="straightConnector1">
                    <a:avLst/>
                  </a:prstGeom>
                  <a:noFill/>
                  <a:ln w="57150">
                    <a:solidFill>
                      <a:schemeClr val="tx1"/>
                    </a:solidFill>
                    <a:round/>
                    <a:headEnd/>
                    <a:tailEnd type="arrow" w="med" len="med"/>
                  </a:ln>
                  <a:extLst>
                    <a:ext uri="{909E8E84-426E-40DD-AFC4-6F175D3DCCD1}">
                      <a14:hiddenFill xmlns:a14="http://schemas.microsoft.com/office/drawing/2010/main">
                        <a:noFill/>
                      </a14:hiddenFill>
                    </a:ext>
                  </a:extLst>
                </p:spPr>
              </p:cxnSp>
            </p:grpSp>
            <p:cxnSp>
              <p:nvCxnSpPr>
                <p:cNvPr id="49173" name="Straight Arrow Connector 74"/>
                <p:cNvCxnSpPr>
                  <a:cxnSpLocks noChangeShapeType="1"/>
                  <a:stCxn id="49175" idx="1"/>
                </p:cNvCxnSpPr>
                <p:nvPr/>
              </p:nvCxnSpPr>
              <p:spPr bwMode="auto">
                <a:xfrm flipH="1" flipV="1">
                  <a:off x="5790011" y="4796769"/>
                  <a:ext cx="2888763" cy="3124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49161" name="Group 51"/>
              <p:cNvGrpSpPr>
                <a:grpSpLocks/>
              </p:cNvGrpSpPr>
              <p:nvPr/>
            </p:nvGrpSpPr>
            <p:grpSpPr bwMode="auto">
              <a:xfrm>
                <a:off x="5256137" y="2396220"/>
                <a:ext cx="3844111" cy="3408472"/>
                <a:chOff x="5781751" y="2715716"/>
                <a:chExt cx="4228521" cy="3862941"/>
              </a:xfrm>
            </p:grpSpPr>
            <p:sp>
              <p:nvSpPr>
                <p:cNvPr id="49168" name="TextBox 117"/>
                <p:cNvSpPr txBox="1">
                  <a:spLocks noChangeArrowheads="1"/>
                </p:cNvSpPr>
                <p:nvPr/>
              </p:nvSpPr>
              <p:spPr bwMode="auto">
                <a:xfrm>
                  <a:off x="6996180" y="6175736"/>
                  <a:ext cx="1459833" cy="3836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600">
                      <a:cs typeface="Arial" panose="020B0604020202020204" pitchFamily="34" charset="0"/>
                    </a:rPr>
                    <a:t>Equipment</a:t>
                  </a:r>
                </a:p>
              </p:txBody>
            </p:sp>
            <p:cxnSp>
              <p:nvCxnSpPr>
                <p:cNvPr id="49169" name="Straight Arrow Connector 70"/>
                <p:cNvCxnSpPr>
                  <a:cxnSpLocks noChangeShapeType="1"/>
                </p:cNvCxnSpPr>
                <p:nvPr/>
              </p:nvCxnSpPr>
              <p:spPr bwMode="auto">
                <a:xfrm>
                  <a:off x="8590547" y="2715716"/>
                  <a:ext cx="0" cy="3460020"/>
                </a:xfrm>
                <a:prstGeom prst="straightConnector1">
                  <a:avLst/>
                </a:prstGeom>
                <a:noFill/>
                <a:ln w="571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9170" name="Straight Arrow Connector 77"/>
                <p:cNvCxnSpPr>
                  <a:cxnSpLocks noChangeShapeType="1"/>
                  <a:stCxn id="49168" idx="1"/>
                </p:cNvCxnSpPr>
                <p:nvPr/>
              </p:nvCxnSpPr>
              <p:spPr bwMode="auto">
                <a:xfrm flipH="1">
                  <a:off x="5781751" y="6367584"/>
                  <a:ext cx="1214429" cy="110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9171" name="TextBox 116"/>
                <p:cNvSpPr txBox="1">
                  <a:spLocks noChangeArrowheads="1"/>
                </p:cNvSpPr>
                <p:nvPr/>
              </p:nvSpPr>
              <p:spPr bwMode="auto">
                <a:xfrm>
                  <a:off x="8537224" y="6194840"/>
                  <a:ext cx="1473048" cy="383817"/>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600">
                      <a:cs typeface="Arial" panose="020B0604020202020204" pitchFamily="34" charset="0"/>
                    </a:rPr>
                    <a:t>prototypes</a:t>
                  </a:r>
                </a:p>
              </p:txBody>
            </p:sp>
          </p:grpSp>
          <p:grpSp>
            <p:nvGrpSpPr>
              <p:cNvPr id="49162" name="Group 9"/>
              <p:cNvGrpSpPr>
                <a:grpSpLocks/>
              </p:cNvGrpSpPr>
              <p:nvPr/>
            </p:nvGrpSpPr>
            <p:grpSpPr bwMode="auto">
              <a:xfrm>
                <a:off x="5273498" y="2349360"/>
                <a:ext cx="3839849" cy="3048101"/>
                <a:chOff x="5273498" y="2349360"/>
                <a:chExt cx="3839849" cy="3048101"/>
              </a:xfrm>
            </p:grpSpPr>
            <p:grpSp>
              <p:nvGrpSpPr>
                <p:cNvPr id="49163" name="Group 1"/>
                <p:cNvGrpSpPr>
                  <a:grpSpLocks/>
                </p:cNvGrpSpPr>
                <p:nvPr/>
              </p:nvGrpSpPr>
              <p:grpSpPr bwMode="auto">
                <a:xfrm>
                  <a:off x="5273498" y="4694517"/>
                  <a:ext cx="2266292" cy="338554"/>
                  <a:chOff x="5273497" y="4513105"/>
                  <a:chExt cx="2582407" cy="338554"/>
                </a:xfrm>
              </p:grpSpPr>
              <p:sp>
                <p:nvSpPr>
                  <p:cNvPr id="49166" name="TextBox 117"/>
                  <p:cNvSpPr txBox="1">
                    <a:spLocks noChangeArrowheads="1"/>
                  </p:cNvSpPr>
                  <p:nvPr/>
                </p:nvSpPr>
                <p:spPr bwMode="auto">
                  <a:xfrm>
                    <a:off x="6528783" y="4513105"/>
                    <a:ext cx="1327121" cy="3385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600">
                        <a:cs typeface="Arial" panose="020B0604020202020204" pitchFamily="34" charset="0"/>
                      </a:rPr>
                      <a:t>Extension</a:t>
                    </a:r>
                  </a:p>
                </p:txBody>
              </p:sp>
              <p:cxnSp>
                <p:nvCxnSpPr>
                  <p:cNvPr id="49167" name="Straight Arrow Connector 63"/>
                  <p:cNvCxnSpPr>
                    <a:cxnSpLocks noChangeShapeType="1"/>
                    <a:stCxn id="49166" idx="1"/>
                  </p:cNvCxnSpPr>
                  <p:nvPr/>
                </p:nvCxnSpPr>
                <p:spPr bwMode="auto">
                  <a:xfrm flipH="1" flipV="1">
                    <a:off x="5273497" y="4676048"/>
                    <a:ext cx="1255286" cy="6334"/>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49164" name="TextBox 116"/>
                <p:cNvSpPr txBox="1">
                  <a:spLocks noChangeArrowheads="1"/>
                </p:cNvSpPr>
                <p:nvPr/>
              </p:nvSpPr>
              <p:spPr bwMode="auto">
                <a:xfrm>
                  <a:off x="7990444" y="4566464"/>
                  <a:ext cx="1122903" cy="830997"/>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600">
                      <a:cs typeface="Arial" panose="020B0604020202020204" pitchFamily="34" charset="0"/>
                    </a:rPr>
                    <a:t>Business model/tools</a:t>
                  </a:r>
                </a:p>
              </p:txBody>
            </p:sp>
            <p:cxnSp>
              <p:nvCxnSpPr>
                <p:cNvPr id="49165" name="Straight Arrow Connector 66"/>
                <p:cNvCxnSpPr>
                  <a:cxnSpLocks noChangeShapeType="1"/>
                </p:cNvCxnSpPr>
                <p:nvPr/>
              </p:nvCxnSpPr>
              <p:spPr bwMode="auto">
                <a:xfrm>
                  <a:off x="7369992" y="2349360"/>
                  <a:ext cx="0" cy="2345157"/>
                </a:xfrm>
                <a:prstGeom prst="straightConnector1">
                  <a:avLst/>
                </a:prstGeom>
                <a:noFill/>
                <a:ln w="57150">
                  <a:solidFill>
                    <a:schemeClr val="tx1"/>
                  </a:solidFill>
                  <a:round/>
                  <a:headEnd/>
                  <a:tailEnd type="arrow" w="med" len="med"/>
                </a:ln>
                <a:extLst>
                  <a:ext uri="{909E8E84-426E-40DD-AFC4-6F175D3DCCD1}">
                    <a14:hiddenFill xmlns:a14="http://schemas.microsoft.com/office/drawing/2010/main">
                      <a:noFill/>
                    </a14:hiddenFill>
                  </a:ext>
                </a:extLst>
              </p:spPr>
            </p:cxnSp>
          </p:gr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bwMode="auto">
          <a:xfrm>
            <a:off x="3062288" y="217488"/>
            <a:ext cx="578485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Building Market for Certified Seed</a:t>
            </a:r>
          </a:p>
        </p:txBody>
      </p:sp>
      <p:grpSp>
        <p:nvGrpSpPr>
          <p:cNvPr id="27" name="Group 26"/>
          <p:cNvGrpSpPr>
            <a:grpSpLocks/>
          </p:cNvGrpSpPr>
          <p:nvPr/>
        </p:nvGrpSpPr>
        <p:grpSpPr bwMode="auto">
          <a:xfrm>
            <a:off x="238125" y="1360488"/>
            <a:ext cx="8677275" cy="1236662"/>
            <a:chOff x="238125" y="1360906"/>
            <a:chExt cx="8677275" cy="1236143"/>
          </a:xfrm>
        </p:grpSpPr>
        <p:sp>
          <p:nvSpPr>
            <p:cNvPr id="51215" name="TextBox 2"/>
            <p:cNvSpPr txBox="1">
              <a:spLocks noChangeArrowheads="1"/>
            </p:cNvSpPr>
            <p:nvPr/>
          </p:nvSpPr>
          <p:spPr bwMode="auto">
            <a:xfrm>
              <a:off x="238125" y="1876425"/>
              <a:ext cx="8677275" cy="64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8" rIns="91397" bIns="45698">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t>Year 1					ACAM			Farmers</a:t>
              </a:r>
            </a:p>
            <a:p>
              <a:pPr eaLnBrk="1" hangingPunct="1"/>
              <a:r>
                <a:rPr lang="en-US" altLang="en-US" sz="1800" b="0"/>
                <a:t>Import</a:t>
              </a:r>
            </a:p>
          </p:txBody>
        </p:sp>
        <p:pic>
          <p:nvPicPr>
            <p:cNvPr id="512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9305" y="1684049"/>
              <a:ext cx="878858" cy="9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1217" name="Straight Arrow Connector 10"/>
            <p:cNvCxnSpPr>
              <a:cxnSpLocks noChangeShapeType="1"/>
            </p:cNvCxnSpPr>
            <p:nvPr/>
          </p:nvCxnSpPr>
          <p:spPr bwMode="auto">
            <a:xfrm>
              <a:off x="3061563" y="2045299"/>
              <a:ext cx="1648549" cy="0"/>
            </a:xfrm>
            <a:prstGeom prst="straightConnector1">
              <a:avLst/>
            </a:prstGeom>
            <a:noFill/>
            <a:ln w="38100">
              <a:solidFill>
                <a:srgbClr val="002A6C"/>
              </a:solidFill>
              <a:round/>
              <a:headEnd/>
              <a:tailEnd type="triangle" w="med" len="med"/>
            </a:ln>
            <a:extLst>
              <a:ext uri="{909E8E84-426E-40DD-AFC4-6F175D3DCCD1}">
                <a14:hiddenFill xmlns:a14="http://schemas.microsoft.com/office/drawing/2010/main">
                  <a:noFill/>
                </a14:hiddenFill>
              </a:ext>
            </a:extLst>
          </p:spPr>
        </p:cxnSp>
        <p:cxnSp>
          <p:nvCxnSpPr>
            <p:cNvPr id="51218" name="Straight Arrow Connector 12"/>
            <p:cNvCxnSpPr>
              <a:cxnSpLocks noChangeShapeType="1"/>
            </p:cNvCxnSpPr>
            <p:nvPr/>
          </p:nvCxnSpPr>
          <p:spPr bwMode="auto">
            <a:xfrm>
              <a:off x="5724526" y="2038350"/>
              <a:ext cx="1704974" cy="0"/>
            </a:xfrm>
            <a:prstGeom prst="straightConnector1">
              <a:avLst/>
            </a:prstGeom>
            <a:noFill/>
            <a:ln w="38100">
              <a:solidFill>
                <a:srgbClr val="002A6C"/>
              </a:solidFill>
              <a:round/>
              <a:headEnd/>
              <a:tailEnd type="triangle" w="med" len="med"/>
            </a:ln>
            <a:extLst>
              <a:ext uri="{909E8E84-426E-40DD-AFC4-6F175D3DCCD1}">
                <a14:hiddenFill xmlns:a14="http://schemas.microsoft.com/office/drawing/2010/main">
                  <a:noFill/>
                </a14:hiddenFill>
              </a:ext>
            </a:extLst>
          </p:spPr>
        </p:cxnSp>
        <p:sp>
          <p:nvSpPr>
            <p:cNvPr id="51219" name="TextBox 23"/>
            <p:cNvSpPr txBox="1">
              <a:spLocks noChangeArrowheads="1"/>
            </p:cNvSpPr>
            <p:nvPr/>
          </p:nvSpPr>
          <p:spPr bwMode="auto">
            <a:xfrm>
              <a:off x="5986463" y="1360906"/>
              <a:ext cx="1181100" cy="64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8" rIns="91397" bIns="45698">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t>NGO MFI Finance</a:t>
              </a:r>
            </a:p>
          </p:txBody>
        </p:sp>
      </p:grpSp>
      <p:grpSp>
        <p:nvGrpSpPr>
          <p:cNvPr id="28" name="Group 27"/>
          <p:cNvGrpSpPr>
            <a:grpSpLocks/>
          </p:cNvGrpSpPr>
          <p:nvPr/>
        </p:nvGrpSpPr>
        <p:grpSpPr bwMode="auto">
          <a:xfrm>
            <a:off x="238125" y="3248025"/>
            <a:ext cx="8677275" cy="1423988"/>
            <a:chOff x="238125" y="3248025"/>
            <a:chExt cx="8677275" cy="1423748"/>
          </a:xfrm>
        </p:grpSpPr>
        <p:sp>
          <p:nvSpPr>
            <p:cNvPr id="51210" name="TextBox 3"/>
            <p:cNvSpPr txBox="1">
              <a:spLocks noChangeArrowheads="1"/>
            </p:cNvSpPr>
            <p:nvPr/>
          </p:nvSpPr>
          <p:spPr bwMode="auto">
            <a:xfrm>
              <a:off x="238125" y="3248025"/>
              <a:ext cx="8677275" cy="64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8" rIns="91397" bIns="45698">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t>Year 2		3 Seed Companies	ACAM			Farmers</a:t>
              </a:r>
            </a:p>
            <a:p>
              <a:pPr eaLnBrk="1" hangingPunct="1"/>
              <a:r>
                <a:rPr lang="en-US" altLang="en-US" sz="1800" b="0"/>
                <a:t>Local Production</a:t>
              </a:r>
            </a:p>
          </p:txBody>
        </p:sp>
        <p:pic>
          <p:nvPicPr>
            <p:cNvPr id="512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5105" y="3455454"/>
              <a:ext cx="878858" cy="9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1212" name="Straight Arrow Connector 15"/>
            <p:cNvCxnSpPr>
              <a:cxnSpLocks noChangeShapeType="1"/>
            </p:cNvCxnSpPr>
            <p:nvPr/>
          </p:nvCxnSpPr>
          <p:spPr bwMode="auto">
            <a:xfrm>
              <a:off x="4247787" y="3437811"/>
              <a:ext cx="642576" cy="0"/>
            </a:xfrm>
            <a:prstGeom prst="straightConnector1">
              <a:avLst/>
            </a:prstGeom>
            <a:noFill/>
            <a:ln w="38100">
              <a:solidFill>
                <a:srgbClr val="002A6C"/>
              </a:solidFill>
              <a:round/>
              <a:headEnd/>
              <a:tailEnd type="triangle" w="med" len="med"/>
            </a:ln>
            <a:extLst>
              <a:ext uri="{909E8E84-426E-40DD-AFC4-6F175D3DCCD1}">
                <a14:hiddenFill xmlns:a14="http://schemas.microsoft.com/office/drawing/2010/main">
                  <a:noFill/>
                </a14:hiddenFill>
              </a:ext>
            </a:extLst>
          </p:spPr>
        </p:cxnSp>
        <p:cxnSp>
          <p:nvCxnSpPr>
            <p:cNvPr id="51213" name="Straight Arrow Connector 18"/>
            <p:cNvCxnSpPr>
              <a:cxnSpLocks noChangeShapeType="1"/>
            </p:cNvCxnSpPr>
            <p:nvPr/>
          </p:nvCxnSpPr>
          <p:spPr bwMode="auto">
            <a:xfrm>
              <a:off x="5724526" y="3437811"/>
              <a:ext cx="1704974" cy="0"/>
            </a:xfrm>
            <a:prstGeom prst="straightConnector1">
              <a:avLst/>
            </a:prstGeom>
            <a:noFill/>
            <a:ln w="38100">
              <a:solidFill>
                <a:srgbClr val="002A6C"/>
              </a:solidFill>
              <a:round/>
              <a:headEnd/>
              <a:tailEnd type="triangle" w="med" len="med"/>
            </a:ln>
            <a:extLst>
              <a:ext uri="{909E8E84-426E-40DD-AFC4-6F175D3DCCD1}">
                <a14:hiddenFill xmlns:a14="http://schemas.microsoft.com/office/drawing/2010/main">
                  <a:noFill/>
                </a14:hiddenFill>
              </a:ext>
            </a:extLst>
          </p:spPr>
        </p:cxnSp>
        <p:sp>
          <p:nvSpPr>
            <p:cNvPr id="51214" name="TextBox 24"/>
            <p:cNvSpPr txBox="1">
              <a:spLocks noChangeArrowheads="1"/>
            </p:cNvSpPr>
            <p:nvPr/>
          </p:nvSpPr>
          <p:spPr bwMode="auto">
            <a:xfrm>
              <a:off x="6036847" y="4302486"/>
              <a:ext cx="1704974" cy="36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8" rIns="91397" bIns="45698">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t>Guarantee</a:t>
              </a:r>
            </a:p>
          </p:txBody>
        </p:sp>
      </p:grpSp>
      <p:grpSp>
        <p:nvGrpSpPr>
          <p:cNvPr id="29" name="Group 28"/>
          <p:cNvGrpSpPr>
            <a:grpSpLocks/>
          </p:cNvGrpSpPr>
          <p:nvPr/>
        </p:nvGrpSpPr>
        <p:grpSpPr bwMode="auto">
          <a:xfrm>
            <a:off x="238125" y="4962525"/>
            <a:ext cx="8677275" cy="1601788"/>
            <a:chOff x="238125" y="4962525"/>
            <a:chExt cx="8677275" cy="1601255"/>
          </a:xfrm>
        </p:grpSpPr>
        <p:sp>
          <p:nvSpPr>
            <p:cNvPr id="51205" name="TextBox 4"/>
            <p:cNvSpPr txBox="1">
              <a:spLocks noChangeArrowheads="1"/>
            </p:cNvSpPr>
            <p:nvPr/>
          </p:nvSpPr>
          <p:spPr bwMode="auto">
            <a:xfrm>
              <a:off x="238125" y="4962525"/>
              <a:ext cx="8677275" cy="923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8" rIns="91397" bIns="45698">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t>Year 3		1 Seed Company	Farmers			ACAM</a:t>
              </a:r>
            </a:p>
            <a:p>
              <a:pPr eaLnBrk="1" hangingPunct="1"/>
              <a:r>
                <a:rPr lang="en-US" altLang="en-US" sz="1800" b="0"/>
                <a:t>Direct Sales							</a:t>
              </a:r>
              <a:r>
                <a:rPr lang="en-US" altLang="en-US" sz="1800"/>
                <a:t>CAL</a:t>
              </a:r>
            </a:p>
            <a:p>
              <a:pPr eaLnBrk="1" hangingPunct="1"/>
              <a:r>
                <a:rPr lang="en-US" altLang="en-US" sz="1800"/>
                <a:t>								Other</a:t>
              </a:r>
            </a:p>
          </p:txBody>
        </p:sp>
        <p:pic>
          <p:nvPicPr>
            <p:cNvPr id="5120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317" y="5255732"/>
              <a:ext cx="878858" cy="9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1207" name="Straight Arrow Connector 20"/>
            <p:cNvCxnSpPr>
              <a:cxnSpLocks noChangeShapeType="1"/>
            </p:cNvCxnSpPr>
            <p:nvPr/>
          </p:nvCxnSpPr>
          <p:spPr bwMode="auto">
            <a:xfrm>
              <a:off x="4123599" y="5152311"/>
              <a:ext cx="642576" cy="0"/>
            </a:xfrm>
            <a:prstGeom prst="straightConnector1">
              <a:avLst/>
            </a:prstGeom>
            <a:noFill/>
            <a:ln w="38100">
              <a:solidFill>
                <a:srgbClr val="002A6C"/>
              </a:solidFill>
              <a:round/>
              <a:headEnd/>
              <a:tailEnd type="triangle" w="med" len="med"/>
            </a:ln>
            <a:extLst>
              <a:ext uri="{909E8E84-426E-40DD-AFC4-6F175D3DCCD1}">
                <a14:hiddenFill xmlns:a14="http://schemas.microsoft.com/office/drawing/2010/main">
                  <a:noFill/>
                </a14:hiddenFill>
              </a:ext>
            </a:extLst>
          </p:spPr>
        </p:cxnSp>
        <p:cxnSp>
          <p:nvCxnSpPr>
            <p:cNvPr id="51208" name="Straight Arrow Connector 21"/>
            <p:cNvCxnSpPr>
              <a:cxnSpLocks noChangeShapeType="1"/>
            </p:cNvCxnSpPr>
            <p:nvPr/>
          </p:nvCxnSpPr>
          <p:spPr bwMode="auto">
            <a:xfrm>
              <a:off x="5868154" y="5170647"/>
              <a:ext cx="1666121" cy="0"/>
            </a:xfrm>
            <a:prstGeom prst="straightConnector1">
              <a:avLst/>
            </a:prstGeom>
            <a:noFill/>
            <a:ln w="38100">
              <a:solidFill>
                <a:srgbClr val="002A6C"/>
              </a:solidFill>
              <a:round/>
              <a:headEnd/>
              <a:tailEnd type="triangle" w="med" len="med"/>
            </a:ln>
            <a:extLst>
              <a:ext uri="{909E8E84-426E-40DD-AFC4-6F175D3DCCD1}">
                <a14:hiddenFill xmlns:a14="http://schemas.microsoft.com/office/drawing/2010/main">
                  <a:noFill/>
                </a14:hiddenFill>
              </a:ext>
            </a:extLst>
          </p:spPr>
        </p:cxnSp>
        <p:sp>
          <p:nvSpPr>
            <p:cNvPr id="51209" name="TextBox 25"/>
            <p:cNvSpPr txBox="1">
              <a:spLocks noChangeArrowheads="1"/>
            </p:cNvSpPr>
            <p:nvPr/>
          </p:nvSpPr>
          <p:spPr bwMode="auto">
            <a:xfrm>
              <a:off x="3802313" y="6194493"/>
              <a:ext cx="1704974" cy="36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8" rIns="91397" bIns="45698">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t>Guarantee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bwMode="auto">
          <a:xfrm>
            <a:off x="2957513" y="304800"/>
            <a:ext cx="5348287"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Conclusions on Context</a:t>
            </a:r>
          </a:p>
        </p:txBody>
      </p:sp>
      <p:sp>
        <p:nvSpPr>
          <p:cNvPr id="34818" name="Content Placeholder 2"/>
          <p:cNvSpPr>
            <a:spLocks noGrp="1"/>
          </p:cNvSpPr>
          <p:nvPr>
            <p:ph idx="1"/>
          </p:nvPr>
        </p:nvSpPr>
        <p:spPr>
          <a:xfrm>
            <a:off x="457200" y="1441450"/>
            <a:ext cx="8229600" cy="5257800"/>
          </a:xfrm>
        </p:spPr>
        <p:txBody>
          <a:bodyPr/>
          <a:lstStyle/>
          <a:p>
            <a:r>
              <a:rPr lang="en-US" altLang="en-US" smtClean="0"/>
              <a:t>Must start with a vision of market system and the exit strategy in mind</a:t>
            </a:r>
          </a:p>
          <a:p>
            <a:r>
              <a:rPr lang="en-US" altLang="en-US" smtClean="0"/>
              <a:t>Context: Each value chain has a unique context - no copy and paste</a:t>
            </a:r>
          </a:p>
          <a:p>
            <a:pPr lvl="1"/>
            <a:r>
              <a:rPr lang="en-US" altLang="en-US" smtClean="0">
                <a:cs typeface="Gill Sans" charset="0"/>
              </a:rPr>
              <a:t>Without basic market conditions, facilitation may not be right</a:t>
            </a:r>
          </a:p>
          <a:p>
            <a:r>
              <a:rPr lang="en-US" altLang="en-US" smtClean="0"/>
              <a:t>Style of engagement depends on the range of factors</a:t>
            </a:r>
          </a:p>
          <a:p>
            <a:pPr lvl="1"/>
            <a:r>
              <a:rPr lang="en-US" altLang="en-US" smtClean="0">
                <a:cs typeface="Gill Sans" charset="0"/>
              </a:rPr>
              <a:t>Existing infrastructure/organization</a:t>
            </a:r>
          </a:p>
          <a:p>
            <a:pPr lvl="1"/>
            <a:r>
              <a:rPr lang="en-US" altLang="en-US" smtClean="0">
                <a:cs typeface="Gill Sans" charset="0"/>
              </a:rPr>
              <a:t>Lead firms, interconnected systems, and farmers/beneficiaries</a:t>
            </a:r>
          </a:p>
          <a:p>
            <a:pPr lvl="1"/>
            <a:r>
              <a:rPr lang="en-US" altLang="en-US" smtClean="0">
                <a:cs typeface="Gill Sans" charset="0"/>
              </a:rPr>
              <a:t>Appetite for change </a:t>
            </a:r>
          </a:p>
          <a:p>
            <a:pPr lvl="1"/>
            <a:r>
              <a:rPr lang="en-US" altLang="en-US" smtClean="0">
                <a:cs typeface="Gill Sans" charset="0"/>
              </a:rPr>
              <a:t>Clarity of value propositions and potential for mutual benefits</a:t>
            </a:r>
          </a:p>
          <a:p>
            <a:r>
              <a:rPr lang="en-US" altLang="en-US" smtClean="0"/>
              <a:t>Very weak market system context requires much more time and investment (higher threshold for failure)</a:t>
            </a:r>
          </a:p>
          <a:p>
            <a:pPr lvl="1"/>
            <a:r>
              <a:rPr lang="en-US" altLang="en-US" smtClean="0">
                <a:cs typeface="Gill Sans" charset="0"/>
              </a:rPr>
              <a:t>Emphasis on quick numbers may crowd out sustainable systems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Effect transition="in" filter="dissolve">
                                      <p:cBhvr>
                                        <p:cTn id="7" dur="500"/>
                                        <p:tgtEl>
                                          <p:spTgt spid="348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818">
                                            <p:txEl>
                                              <p:pRg st="1" end="1"/>
                                            </p:txEl>
                                          </p:spTgt>
                                        </p:tgtEl>
                                        <p:attrNameLst>
                                          <p:attrName>style.visibility</p:attrName>
                                        </p:attrNameLst>
                                      </p:cBhvr>
                                      <p:to>
                                        <p:strVal val="visible"/>
                                      </p:to>
                                    </p:set>
                                    <p:animEffect transition="in" filter="dissolve">
                                      <p:cBhvr>
                                        <p:cTn id="12" dur="500"/>
                                        <p:tgtEl>
                                          <p:spTgt spid="34818">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4818">
                                            <p:txEl>
                                              <p:pRg st="2" end="2"/>
                                            </p:txEl>
                                          </p:spTgt>
                                        </p:tgtEl>
                                        <p:attrNameLst>
                                          <p:attrName>style.visibility</p:attrName>
                                        </p:attrNameLst>
                                      </p:cBhvr>
                                      <p:to>
                                        <p:strVal val="visible"/>
                                      </p:to>
                                    </p:set>
                                    <p:animEffect transition="in" filter="dissolve">
                                      <p:cBhvr>
                                        <p:cTn id="15" dur="500"/>
                                        <p:tgtEl>
                                          <p:spTgt spid="34818">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4818">
                                            <p:txEl>
                                              <p:pRg st="3" end="3"/>
                                            </p:txEl>
                                          </p:spTgt>
                                        </p:tgtEl>
                                        <p:attrNameLst>
                                          <p:attrName>style.visibility</p:attrName>
                                        </p:attrNameLst>
                                      </p:cBhvr>
                                      <p:to>
                                        <p:strVal val="visible"/>
                                      </p:to>
                                    </p:set>
                                    <p:animEffect transition="in" filter="dissolve">
                                      <p:cBhvr>
                                        <p:cTn id="20" dur="500"/>
                                        <p:tgtEl>
                                          <p:spTgt spid="34818">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4818">
                                            <p:txEl>
                                              <p:pRg st="4" end="4"/>
                                            </p:txEl>
                                          </p:spTgt>
                                        </p:tgtEl>
                                        <p:attrNameLst>
                                          <p:attrName>style.visibility</p:attrName>
                                        </p:attrNameLst>
                                      </p:cBhvr>
                                      <p:to>
                                        <p:strVal val="visible"/>
                                      </p:to>
                                    </p:set>
                                    <p:animEffect transition="in" filter="dissolve">
                                      <p:cBhvr>
                                        <p:cTn id="23" dur="500"/>
                                        <p:tgtEl>
                                          <p:spTgt spid="34818">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4818">
                                            <p:txEl>
                                              <p:pRg st="5" end="5"/>
                                            </p:txEl>
                                          </p:spTgt>
                                        </p:tgtEl>
                                        <p:attrNameLst>
                                          <p:attrName>style.visibility</p:attrName>
                                        </p:attrNameLst>
                                      </p:cBhvr>
                                      <p:to>
                                        <p:strVal val="visible"/>
                                      </p:to>
                                    </p:set>
                                    <p:animEffect transition="in" filter="dissolve">
                                      <p:cBhvr>
                                        <p:cTn id="26" dur="500"/>
                                        <p:tgtEl>
                                          <p:spTgt spid="34818">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4818">
                                            <p:txEl>
                                              <p:pRg st="6" end="6"/>
                                            </p:txEl>
                                          </p:spTgt>
                                        </p:tgtEl>
                                        <p:attrNameLst>
                                          <p:attrName>style.visibility</p:attrName>
                                        </p:attrNameLst>
                                      </p:cBhvr>
                                      <p:to>
                                        <p:strVal val="visible"/>
                                      </p:to>
                                    </p:set>
                                    <p:animEffect transition="in" filter="dissolve">
                                      <p:cBhvr>
                                        <p:cTn id="29" dur="500"/>
                                        <p:tgtEl>
                                          <p:spTgt spid="34818">
                                            <p:txEl>
                                              <p:pRg st="6" end="6"/>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4818">
                                            <p:txEl>
                                              <p:pRg st="7" end="7"/>
                                            </p:txEl>
                                          </p:spTgt>
                                        </p:tgtEl>
                                        <p:attrNameLst>
                                          <p:attrName>style.visibility</p:attrName>
                                        </p:attrNameLst>
                                      </p:cBhvr>
                                      <p:to>
                                        <p:strVal val="visible"/>
                                      </p:to>
                                    </p:set>
                                    <p:animEffect transition="in" filter="dissolve">
                                      <p:cBhvr>
                                        <p:cTn id="32" dur="500"/>
                                        <p:tgtEl>
                                          <p:spTgt spid="34818">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4818">
                                            <p:txEl>
                                              <p:pRg st="8" end="8"/>
                                            </p:txEl>
                                          </p:spTgt>
                                        </p:tgtEl>
                                        <p:attrNameLst>
                                          <p:attrName>style.visibility</p:attrName>
                                        </p:attrNameLst>
                                      </p:cBhvr>
                                      <p:to>
                                        <p:strVal val="visible"/>
                                      </p:to>
                                    </p:set>
                                    <p:animEffect transition="in" filter="dissolve">
                                      <p:cBhvr>
                                        <p:cTn id="37" dur="500"/>
                                        <p:tgtEl>
                                          <p:spTgt spid="34818">
                                            <p:txEl>
                                              <p:pRg st="8" end="8"/>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4818">
                                            <p:txEl>
                                              <p:pRg st="9" end="9"/>
                                            </p:txEl>
                                          </p:spTgt>
                                        </p:tgtEl>
                                        <p:attrNameLst>
                                          <p:attrName>style.visibility</p:attrName>
                                        </p:attrNameLst>
                                      </p:cBhvr>
                                      <p:to>
                                        <p:strVal val="visible"/>
                                      </p:to>
                                    </p:set>
                                    <p:animEffect transition="in" filter="dissolve">
                                      <p:cBhvr>
                                        <p:cTn id="40" dur="500"/>
                                        <p:tgtEl>
                                          <p:spTgt spid="3481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Box 3"/>
          <p:cNvSpPr txBox="1">
            <a:spLocks noChangeArrowheads="1"/>
          </p:cNvSpPr>
          <p:nvPr/>
        </p:nvSpPr>
        <p:spPr bwMode="auto">
          <a:xfrm>
            <a:off x="565150" y="3044825"/>
            <a:ext cx="2311400"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8" rIns="91397" bIns="45698">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b="0"/>
              <a:t>Please take a minute to fill out our brief survey!</a:t>
            </a:r>
          </a:p>
          <a:p>
            <a:pPr eaLnBrk="1" hangingPunct="1"/>
            <a:endParaRPr lang="en-US" altLang="en-US" sz="1600" b="0" i="1"/>
          </a:p>
          <a:p>
            <a:pPr eaLnBrk="1" hangingPunct="1"/>
            <a:endParaRPr lang="en-US" altLang="en-US" sz="1600" b="0" i="1"/>
          </a:p>
          <a:p>
            <a:pPr eaLnBrk="1" hangingPunct="1"/>
            <a:r>
              <a:rPr lang="en-US" altLang="en-US" sz="1600" b="0" i="1"/>
              <a:t>You can also visit the </a:t>
            </a:r>
            <a:r>
              <a:rPr lang="en-US" altLang="en-US" sz="1600" b="0" i="1">
                <a:hlinkClick r:id="rId2"/>
              </a:rPr>
              <a:t>event page</a:t>
            </a:r>
            <a:r>
              <a:rPr lang="en-US" altLang="en-US" sz="1600" b="0" i="1"/>
              <a:t> to post comments &amp; questions.</a:t>
            </a:r>
          </a:p>
        </p:txBody>
      </p:sp>
      <p:sp>
        <p:nvSpPr>
          <p:cNvPr id="55298" name="TextBox 4"/>
          <p:cNvSpPr txBox="1">
            <a:spLocks noChangeArrowheads="1"/>
          </p:cNvSpPr>
          <p:nvPr/>
        </p:nvSpPr>
        <p:spPr bwMode="auto">
          <a:xfrm>
            <a:off x="3424238" y="3044825"/>
            <a:ext cx="2493962"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8" rIns="91397" bIns="45698">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b="0"/>
              <a:t>Bill Grant:</a:t>
            </a:r>
          </a:p>
          <a:p>
            <a:pPr eaLnBrk="1" hangingPunct="1"/>
            <a:r>
              <a:rPr lang="en-US" altLang="en-US" sz="1400" b="0">
                <a:hlinkClick r:id="rId3"/>
              </a:rPr>
              <a:t>William_grant@dai.com</a:t>
            </a:r>
            <a:endParaRPr lang="en-US" altLang="en-US" sz="1400" b="0"/>
          </a:p>
          <a:p>
            <a:pPr eaLnBrk="1" hangingPunct="1"/>
            <a:r>
              <a:rPr lang="en-US" altLang="en-US" sz="1800" b="0"/>
              <a:t>Marina Krivoshlykova:</a:t>
            </a:r>
          </a:p>
          <a:p>
            <a:pPr eaLnBrk="1" hangingPunct="1"/>
            <a:r>
              <a:rPr lang="en-US" altLang="en-US" sz="1400" b="0">
                <a:hlinkClick r:id="rId4"/>
              </a:rPr>
              <a:t>Marina_Krivoshlykova@dai.com</a:t>
            </a:r>
            <a:r>
              <a:rPr lang="en-US" altLang="en-US" sz="1400" b="0"/>
              <a:t> </a:t>
            </a:r>
          </a:p>
          <a:p>
            <a:pPr eaLnBrk="1" hangingPunct="1"/>
            <a:endParaRPr lang="en-US" altLang="en-US" sz="1800" b="0"/>
          </a:p>
          <a:p>
            <a:pPr eaLnBrk="1" hangingPunct="1"/>
            <a:r>
              <a:rPr lang="en-US" altLang="en-US" sz="1800" b="0"/>
              <a:t>Contact Us:</a:t>
            </a:r>
          </a:p>
          <a:p>
            <a:pPr eaLnBrk="1" hangingPunct="1"/>
            <a:r>
              <a:rPr lang="en-US" altLang="en-US" sz="1400" b="0">
                <a:hlinkClick r:id="rId5"/>
              </a:rPr>
              <a:t>microlinks@microlinks.org</a:t>
            </a:r>
            <a:endParaRPr lang="en-US" altLang="en-US" sz="1400" b="0"/>
          </a:p>
          <a:p>
            <a:pPr eaLnBrk="1" hangingPunct="1"/>
            <a:endParaRPr lang="en-US" altLang="en-US" sz="1800" b="0"/>
          </a:p>
          <a:p>
            <a:pPr eaLnBrk="1" hangingPunct="1"/>
            <a:r>
              <a:rPr lang="en-US" altLang="en-US" sz="1800" b="0"/>
              <a:t>Subscribe today:</a:t>
            </a:r>
          </a:p>
          <a:p>
            <a:pPr eaLnBrk="1" hangingPunct="1"/>
            <a:r>
              <a:rPr lang="en-US" altLang="en-US" sz="1400" b="0">
                <a:hlinkClick r:id="rId6"/>
              </a:rPr>
              <a:t>microlinks.kdid.org/subscribe</a:t>
            </a:r>
            <a:endParaRPr lang="en-US" altLang="en-US" sz="1400" b="0"/>
          </a:p>
        </p:txBody>
      </p:sp>
      <p:sp>
        <p:nvSpPr>
          <p:cNvPr id="55299" name="TextBox 5"/>
          <p:cNvSpPr txBox="1">
            <a:spLocks noChangeArrowheads="1"/>
          </p:cNvSpPr>
          <p:nvPr/>
        </p:nvSpPr>
        <p:spPr bwMode="auto">
          <a:xfrm>
            <a:off x="6367463" y="3044825"/>
            <a:ext cx="244475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8" rIns="91397" bIns="45698">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b="0"/>
              <a:t>May 29:</a:t>
            </a:r>
          </a:p>
          <a:p>
            <a:pPr eaLnBrk="1" hangingPunct="1"/>
            <a:r>
              <a:rPr lang="en-US" altLang="en-US" sz="1800"/>
              <a:t>Workforce Development and Inclusive Markets</a:t>
            </a:r>
          </a:p>
          <a:p>
            <a:pPr eaLnBrk="1" hangingPunct="1"/>
            <a:endParaRPr lang="en-US" altLang="en-US" sz="1800" b="0"/>
          </a:p>
          <a:p>
            <a:pPr eaLnBrk="1" hangingPunct="1"/>
            <a:r>
              <a:rPr lang="en-US" altLang="en-US" sz="1800" b="0"/>
              <a:t>Find upcoming events &amp; past presentations:</a:t>
            </a:r>
          </a:p>
          <a:p>
            <a:pPr eaLnBrk="1" hangingPunct="1"/>
            <a:endParaRPr lang="en-US" altLang="en-US" sz="1800" b="0"/>
          </a:p>
          <a:p>
            <a:pPr eaLnBrk="1" hangingPunct="1"/>
            <a:r>
              <a:rPr lang="en-US" altLang="en-US" sz="1400" b="0">
                <a:hlinkClick r:id="rId7"/>
              </a:rPr>
              <a:t>microlinks.org/MPEPseries</a:t>
            </a:r>
            <a:endParaRPr lang="en-US" altLang="en-US" sz="1400" b="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bwMode="auto">
          <a:xfrm>
            <a:off x="3940175" y="277813"/>
            <a:ext cx="41529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Overview</a:t>
            </a:r>
          </a:p>
        </p:txBody>
      </p:sp>
      <p:sp>
        <p:nvSpPr>
          <p:cNvPr id="20482" name="Content Placeholder 2"/>
          <p:cNvSpPr>
            <a:spLocks noGrp="1"/>
          </p:cNvSpPr>
          <p:nvPr>
            <p:ph idx="1"/>
          </p:nvPr>
        </p:nvSpPr>
        <p:spPr>
          <a:xfrm>
            <a:off x="533400" y="1600200"/>
            <a:ext cx="8212138" cy="4697413"/>
          </a:xfrm>
        </p:spPr>
        <p:txBody>
          <a:bodyPr/>
          <a:lstStyle/>
          <a:p>
            <a:r>
              <a:rPr lang="en-US" altLang="en-US" smtClean="0"/>
              <a:t>Facilitating adoption and crowding-in </a:t>
            </a:r>
          </a:p>
          <a:p>
            <a:pPr lvl="1"/>
            <a:r>
              <a:rPr lang="en-US" altLang="en-US" smtClean="0">
                <a:cs typeface="Gill Sans" charset="0"/>
              </a:rPr>
              <a:t>Bay Area (Dead Show): No facilitation necessary</a:t>
            </a:r>
          </a:p>
          <a:p>
            <a:pPr lvl="1"/>
            <a:r>
              <a:rPr lang="en-US" altLang="en-US" smtClean="0">
                <a:cs typeface="Gill Sans" charset="0"/>
              </a:rPr>
              <a:t>Rural Cambodia (USAID MSME): A light touch does the trick</a:t>
            </a:r>
          </a:p>
          <a:p>
            <a:r>
              <a:rPr lang="en-US" altLang="en-US" smtClean="0"/>
              <a:t>Other market contexts:  When light touch isn’t enough</a:t>
            </a:r>
          </a:p>
          <a:p>
            <a:r>
              <a:rPr lang="en-US" altLang="en-US" smtClean="0"/>
              <a:t>Cases of intermediate &amp; “heavy hand” engagement</a:t>
            </a:r>
          </a:p>
          <a:p>
            <a:pPr lvl="1"/>
            <a:r>
              <a:rPr lang="en-US" altLang="en-US" smtClean="0">
                <a:cs typeface="Gill Sans" charset="0"/>
              </a:rPr>
              <a:t>Niger Delta (Chevron PIND/MADE)</a:t>
            </a:r>
          </a:p>
          <a:p>
            <a:pPr lvl="1"/>
            <a:r>
              <a:rPr lang="en-US" altLang="en-US" smtClean="0">
                <a:cs typeface="Gill Sans" charset="0"/>
              </a:rPr>
              <a:t>Northern Mozambique (SDC InovAgro)</a:t>
            </a:r>
          </a:p>
          <a:p>
            <a:r>
              <a:rPr lang="en-US" altLang="en-US" smtClean="0"/>
              <a:t>Conclusions</a:t>
            </a:r>
          </a:p>
          <a:p>
            <a:pPr lvl="1"/>
            <a:r>
              <a:rPr lang="en-US" altLang="en-US" smtClean="0">
                <a:cs typeface="Gill Sans" charset="0"/>
              </a:rPr>
              <a:t>A framework to match your approach to your context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262313" y="282575"/>
            <a:ext cx="4516437" cy="631825"/>
          </a:xfrm>
        </p:spPr>
        <p:txBody>
          <a:bodyPr>
            <a:noAutofit/>
          </a:bodyPr>
          <a:lstStyle/>
          <a:p>
            <a:pPr>
              <a:defRPr/>
            </a:pPr>
            <a:r>
              <a:rPr lang="en-US" sz="2400" dirty="0" smtClean="0">
                <a:solidFill>
                  <a:schemeClr val="accent4">
                    <a:lumMod val="50000"/>
                  </a:schemeClr>
                </a:solidFill>
                <a:ea typeface="ＭＳ Ｐゴシック" charset="0"/>
                <a:cs typeface="+mj-cs"/>
              </a:rPr>
              <a:t>How </a:t>
            </a:r>
            <a:r>
              <a:rPr lang="en-US" sz="2400" dirty="0">
                <a:solidFill>
                  <a:schemeClr val="accent4">
                    <a:lumMod val="50000"/>
                  </a:schemeClr>
                </a:solidFill>
                <a:ea typeface="ＭＳ Ｐゴシック" charset="0"/>
                <a:cs typeface="+mj-cs"/>
              </a:rPr>
              <a:t>a</a:t>
            </a:r>
            <a:r>
              <a:rPr lang="en-US" sz="2400" dirty="0" smtClean="0">
                <a:solidFill>
                  <a:schemeClr val="accent4">
                    <a:lumMod val="50000"/>
                  </a:schemeClr>
                </a:solidFill>
                <a:ea typeface="ＭＳ Ｐゴシック" charset="0"/>
                <a:cs typeface="+mj-cs"/>
              </a:rPr>
              <a:t> Change Process Starts </a:t>
            </a:r>
            <a:br>
              <a:rPr lang="en-US" sz="2400" dirty="0" smtClean="0">
                <a:solidFill>
                  <a:schemeClr val="accent4">
                    <a:lumMod val="50000"/>
                  </a:schemeClr>
                </a:solidFill>
                <a:ea typeface="ＭＳ Ｐゴシック" charset="0"/>
                <a:cs typeface="+mj-cs"/>
              </a:rPr>
            </a:br>
            <a:endParaRPr lang="en-US" sz="2400" dirty="0" smtClean="0">
              <a:solidFill>
                <a:schemeClr val="accent4">
                  <a:lumMod val="50000"/>
                </a:schemeClr>
              </a:solidFill>
              <a:ea typeface="ＭＳ Ｐゴシック" charset="0"/>
              <a:cs typeface="+mj-cs"/>
            </a:endParaRPr>
          </a:p>
        </p:txBody>
      </p:sp>
      <p:pic>
        <p:nvPicPr>
          <p:cNvPr id="3" name="DerekSivers_2010U-480p-en.mp4">
            <a:hlinkClick r:id="" action="ppaction://media"/>
          </p:cNvPr>
          <p:cNvPicPr>
            <a:picLocks noRot="1" noChangeAspect="1"/>
          </p:cNvPicPr>
          <p:nvPr>
            <a:videoFile r:link="rId1"/>
          </p:nvPr>
        </p:nvPicPr>
        <p:blipFill>
          <a:blip r:embed="rId6">
            <a:extLst>
              <a:ext uri="{28A0092B-C50C-407E-A947-70E740481C1C}">
                <a14:useLocalDpi xmlns:a14="http://schemas.microsoft.com/office/drawing/2010/main" val="0"/>
              </a:ext>
            </a:extLst>
          </a:blip>
          <a:srcRect/>
          <a:stretch>
            <a:fillRect/>
          </a:stretch>
        </p:blipFill>
        <p:spPr bwMode="auto">
          <a:xfrm>
            <a:off x="576263" y="1643063"/>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DerekSivers_2010U-480p">
            <a:hlinkClick r:id="" action="ppaction://media"/>
          </p:cNvPr>
          <p:cNvPicPr>
            <a:picLocks noChangeAspect="1"/>
          </p:cNvPicPr>
          <p:nvPr>
            <a:videoFile r:link="rId3"/>
            <p:extLst>
              <p:ext uri="{DAA4B4D4-6D71-4841-9C94-3DE7FCFB9230}">
                <p14:media xmlns:p14="http://schemas.microsoft.com/office/powerpoint/2010/main" r:link="rId2"/>
              </p:ext>
            </p:extLst>
          </p:nvPr>
        </p:nvPicPr>
        <p:blipFill>
          <a:blip r:embed="rId7"/>
          <a:stretch>
            <a:fillRect/>
          </a:stretch>
        </p:blipFill>
        <p:spPr>
          <a:xfrm>
            <a:off x="576263" y="1643063"/>
            <a:ext cx="8229204"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video>
              <p:cMediaNode vol="80000">
                <p:cTn id="13" fill="hold" display="0">
                  <p:stCondLst>
                    <p:cond delay="indefinite"/>
                  </p:stCondLst>
                </p:cTn>
                <p:tgtEl>
                  <p:spTgt spid="2"/>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idx="4294967295"/>
          </p:nvPr>
        </p:nvSpPr>
        <p:spPr bwMode="auto">
          <a:xfrm>
            <a:off x="3530600" y="36513"/>
            <a:ext cx="56134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smtClean="0"/>
              <a:t>How Systems Change: </a:t>
            </a:r>
            <a:br>
              <a:rPr lang="en-US" altLang="en-US" sz="2800" smtClean="0"/>
            </a:br>
            <a:r>
              <a:rPr lang="en-US" altLang="en-US" sz="2800" smtClean="0"/>
              <a:t>The Adoption Process</a:t>
            </a:r>
          </a:p>
        </p:txBody>
      </p:sp>
      <p:sp>
        <p:nvSpPr>
          <p:cNvPr id="24578" name="Rectangle 3"/>
          <p:cNvSpPr>
            <a:spLocks noGrp="1"/>
          </p:cNvSpPr>
          <p:nvPr>
            <p:ph type="body" idx="4294967295"/>
          </p:nvPr>
        </p:nvSpPr>
        <p:spPr>
          <a:xfrm>
            <a:off x="0" y="1562100"/>
            <a:ext cx="8493125" cy="715963"/>
          </a:xfrm>
        </p:spPr>
        <p:txBody>
          <a:bodyPr/>
          <a:lstStyle/>
          <a:p>
            <a:pPr marL="0" indent="0" algn="ctr">
              <a:buFontTx/>
              <a:buNone/>
            </a:pPr>
            <a:r>
              <a:rPr lang="en-US" altLang="en-US" b="1" u="sng" smtClean="0">
                <a:latin typeface="Gill Sans" charset="0"/>
              </a:rPr>
              <a:t>Speed or pace</a:t>
            </a:r>
            <a:r>
              <a:rPr lang="en-US" altLang="en-US" smtClean="0">
                <a:latin typeface="Gill Sans" charset="0"/>
              </a:rPr>
              <a:t> by which system players adopt new ideas</a:t>
            </a:r>
          </a:p>
          <a:p>
            <a:pPr marL="0" indent="0">
              <a:buFontTx/>
              <a:buNone/>
            </a:pPr>
            <a:endParaRPr lang="en-US" altLang="en-US" smtClean="0">
              <a:latin typeface="Gill Sans" charset="0"/>
            </a:endParaRPr>
          </a:p>
          <a:p>
            <a:pPr marL="0" indent="0">
              <a:buFontTx/>
              <a:buNone/>
            </a:pPr>
            <a:endParaRPr lang="en-US" altLang="en-US" smtClean="0">
              <a:latin typeface="Gill Sans" charset="0"/>
            </a:endParaRPr>
          </a:p>
        </p:txBody>
      </p:sp>
      <p:sp>
        <p:nvSpPr>
          <p:cNvPr id="24579" name="Text Box 8"/>
          <p:cNvSpPr txBox="1">
            <a:spLocks noChangeArrowheads="1"/>
          </p:cNvSpPr>
          <p:nvPr/>
        </p:nvSpPr>
        <p:spPr bwMode="auto">
          <a:xfrm>
            <a:off x="493713" y="2098675"/>
            <a:ext cx="1443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1800"/>
              <a:t>Innovators</a:t>
            </a:r>
          </a:p>
        </p:txBody>
      </p:sp>
      <p:sp>
        <p:nvSpPr>
          <p:cNvPr id="24580" name="Text Box 9"/>
          <p:cNvSpPr txBox="1">
            <a:spLocks noChangeArrowheads="1"/>
          </p:cNvSpPr>
          <p:nvPr/>
        </p:nvSpPr>
        <p:spPr bwMode="auto">
          <a:xfrm>
            <a:off x="2011363" y="2079625"/>
            <a:ext cx="186213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1800"/>
              <a:t>Early Adopters</a:t>
            </a:r>
          </a:p>
        </p:txBody>
      </p:sp>
      <p:sp>
        <p:nvSpPr>
          <p:cNvPr id="24581" name="Text Box 10"/>
          <p:cNvSpPr txBox="1">
            <a:spLocks noChangeArrowheads="1"/>
          </p:cNvSpPr>
          <p:nvPr/>
        </p:nvSpPr>
        <p:spPr bwMode="auto">
          <a:xfrm>
            <a:off x="3873500" y="2081213"/>
            <a:ext cx="1700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1800"/>
              <a:t>Early Majority</a:t>
            </a:r>
          </a:p>
        </p:txBody>
      </p:sp>
      <p:sp>
        <p:nvSpPr>
          <p:cNvPr id="24582" name="Text Box 11"/>
          <p:cNvSpPr txBox="1">
            <a:spLocks noChangeArrowheads="1"/>
          </p:cNvSpPr>
          <p:nvPr/>
        </p:nvSpPr>
        <p:spPr bwMode="auto">
          <a:xfrm>
            <a:off x="5607050" y="2079625"/>
            <a:ext cx="1728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1800"/>
              <a:t>Late Majority</a:t>
            </a:r>
          </a:p>
        </p:txBody>
      </p:sp>
      <p:sp>
        <p:nvSpPr>
          <p:cNvPr id="24583" name="Text Box 12"/>
          <p:cNvSpPr txBox="1">
            <a:spLocks noChangeArrowheads="1"/>
          </p:cNvSpPr>
          <p:nvPr/>
        </p:nvSpPr>
        <p:spPr bwMode="auto">
          <a:xfrm>
            <a:off x="7264400" y="2079625"/>
            <a:ext cx="1296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1800"/>
              <a:t>Laggards</a:t>
            </a:r>
          </a:p>
        </p:txBody>
      </p:sp>
      <p:sp>
        <p:nvSpPr>
          <p:cNvPr id="24584" name="Line 6"/>
          <p:cNvSpPr>
            <a:spLocks noChangeShapeType="1"/>
          </p:cNvSpPr>
          <p:nvPr/>
        </p:nvSpPr>
        <p:spPr bwMode="auto">
          <a:xfrm>
            <a:off x="539750" y="2532063"/>
            <a:ext cx="7850188"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1429" tIns="45714" rIns="91429" bIns="45714"/>
          <a:lstStyle/>
          <a:p>
            <a:endParaRPr lang="en-US"/>
          </a:p>
        </p:txBody>
      </p:sp>
      <p:sp>
        <p:nvSpPr>
          <p:cNvPr id="24585" name="Text Box 14"/>
          <p:cNvSpPr txBox="1">
            <a:spLocks noChangeArrowheads="1"/>
          </p:cNvSpPr>
          <p:nvPr/>
        </p:nvSpPr>
        <p:spPr bwMode="auto">
          <a:xfrm>
            <a:off x="576263" y="2825750"/>
            <a:ext cx="792162" cy="277813"/>
          </a:xfrm>
          <a:prstGeom prst="rect">
            <a:avLst/>
          </a:prstGeom>
          <a:solidFill>
            <a:schemeClr val="accent2"/>
          </a:solidFill>
          <a:ln w="9525">
            <a:solidFill>
              <a:schemeClr val="tx1"/>
            </a:solidFill>
            <a:miter lim="800000"/>
            <a:headEnd/>
            <a:tailEnd/>
          </a:ln>
        </p:spPr>
        <p:txBody>
          <a:bodyPr lIns="91429" tIns="45714" rIns="91429" bIns="45714">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1200">
                <a:solidFill>
                  <a:schemeClr val="bg1"/>
                </a:solidFill>
              </a:rPr>
              <a:t>FAST</a:t>
            </a:r>
          </a:p>
        </p:txBody>
      </p:sp>
      <p:sp>
        <p:nvSpPr>
          <p:cNvPr id="24586" name="Text Box 15"/>
          <p:cNvSpPr txBox="1">
            <a:spLocks noChangeArrowheads="1"/>
          </p:cNvSpPr>
          <p:nvPr/>
        </p:nvSpPr>
        <p:spPr bwMode="auto">
          <a:xfrm>
            <a:off x="7380288" y="2684463"/>
            <a:ext cx="792162" cy="276225"/>
          </a:xfrm>
          <a:prstGeom prst="rect">
            <a:avLst/>
          </a:prstGeom>
          <a:solidFill>
            <a:schemeClr val="accent2"/>
          </a:solidFill>
          <a:ln w="9525">
            <a:solidFill>
              <a:schemeClr val="tx1"/>
            </a:solidFill>
            <a:miter lim="800000"/>
            <a:headEnd/>
            <a:tailEnd/>
          </a:ln>
        </p:spPr>
        <p:txBody>
          <a:bodyPr lIns="91429" tIns="45714" rIns="91429" bIns="45714">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1200">
                <a:solidFill>
                  <a:schemeClr val="bg1"/>
                </a:solidFill>
              </a:rPr>
              <a:t>SLOW</a:t>
            </a:r>
          </a:p>
        </p:txBody>
      </p:sp>
      <p:sp>
        <p:nvSpPr>
          <p:cNvPr id="24587" name="Rectangle 17"/>
          <p:cNvSpPr>
            <a:spLocks/>
          </p:cNvSpPr>
          <p:nvPr/>
        </p:nvSpPr>
        <p:spPr bwMode="auto">
          <a:xfrm>
            <a:off x="685800" y="3429000"/>
            <a:ext cx="72009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nSpc>
                <a:spcPct val="80000"/>
              </a:lnSpc>
              <a:spcBef>
                <a:spcPts val="700"/>
              </a:spcBef>
              <a:buClr>
                <a:schemeClr val="accent2"/>
              </a:buClr>
              <a:buSzPct val="60000"/>
            </a:pPr>
            <a:r>
              <a:rPr lang="en-US" altLang="en-US" sz="2000" i="1" u="sng">
                <a:latin typeface="Tw Cen MT" charset="0"/>
              </a:rPr>
              <a:t>Innovators</a:t>
            </a:r>
            <a:r>
              <a:rPr lang="en-US" altLang="en-US" sz="2000">
                <a:latin typeface="Tw Cen MT" charset="0"/>
              </a:rPr>
              <a:t>:  High risk fits easily in comfort zone</a:t>
            </a:r>
          </a:p>
        </p:txBody>
      </p:sp>
      <p:sp>
        <p:nvSpPr>
          <p:cNvPr id="24588" name="Rectangle 18"/>
          <p:cNvSpPr>
            <a:spLocks/>
          </p:cNvSpPr>
          <p:nvPr/>
        </p:nvSpPr>
        <p:spPr bwMode="auto">
          <a:xfrm>
            <a:off x="692150" y="3822700"/>
            <a:ext cx="74168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nSpc>
                <a:spcPct val="80000"/>
              </a:lnSpc>
              <a:spcBef>
                <a:spcPts val="700"/>
              </a:spcBef>
              <a:buClr>
                <a:schemeClr val="accent2"/>
              </a:buClr>
              <a:buSzPct val="60000"/>
            </a:pPr>
            <a:r>
              <a:rPr lang="en-US" altLang="en-US" sz="2000" i="1" u="sng">
                <a:latin typeface="Tw Cen MT" charset="0"/>
              </a:rPr>
              <a:t>Early Adopters</a:t>
            </a:r>
            <a:r>
              <a:rPr lang="en-US" altLang="en-US" sz="2000">
                <a:latin typeface="Tw Cen MT" charset="0"/>
              </a:rPr>
              <a:t>: Comfortable taking risk on new idea provided adoption preserves their status as “opinion leader” in community</a:t>
            </a:r>
            <a:r>
              <a:rPr lang="en-US" altLang="en-US" sz="1800">
                <a:latin typeface="Tw Cen MT" charset="0"/>
              </a:rPr>
              <a:t>.</a:t>
            </a:r>
          </a:p>
        </p:txBody>
      </p:sp>
      <p:sp>
        <p:nvSpPr>
          <p:cNvPr id="24589" name="Rectangle 19"/>
          <p:cNvSpPr>
            <a:spLocks/>
          </p:cNvSpPr>
          <p:nvPr/>
        </p:nvSpPr>
        <p:spPr bwMode="auto">
          <a:xfrm>
            <a:off x="685800" y="4625975"/>
            <a:ext cx="763428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spcBef>
                <a:spcPts val="700"/>
              </a:spcBef>
              <a:buClr>
                <a:schemeClr val="accent2"/>
              </a:buClr>
              <a:buSzPct val="60000"/>
            </a:pPr>
            <a:r>
              <a:rPr lang="en-US" altLang="en-US" sz="2000" i="1" u="sng">
                <a:latin typeface="Tw Cen MT" charset="0"/>
              </a:rPr>
              <a:t>Early Majority</a:t>
            </a:r>
            <a:r>
              <a:rPr lang="en-US" altLang="en-US" sz="2000">
                <a:latin typeface="Tw Cen MT" charset="0"/>
              </a:rPr>
              <a:t>: Waits for others to adopt/benefit to be in comfort zone.</a:t>
            </a:r>
          </a:p>
        </p:txBody>
      </p:sp>
      <p:sp>
        <p:nvSpPr>
          <p:cNvPr id="24590" name="Rectangle 20"/>
          <p:cNvSpPr>
            <a:spLocks/>
          </p:cNvSpPr>
          <p:nvPr/>
        </p:nvSpPr>
        <p:spPr bwMode="auto">
          <a:xfrm>
            <a:off x="684213" y="5267325"/>
            <a:ext cx="81359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spcBef>
                <a:spcPts val="700"/>
              </a:spcBef>
              <a:buClr>
                <a:schemeClr val="accent2"/>
              </a:buClr>
              <a:buSzPct val="60000"/>
            </a:pPr>
            <a:r>
              <a:rPr lang="en-US" altLang="en-US" sz="2000" i="1" u="sng">
                <a:latin typeface="Tw Cen MT" charset="0"/>
              </a:rPr>
              <a:t>Late Majority</a:t>
            </a:r>
            <a:r>
              <a:rPr lang="en-US" altLang="en-US" sz="2000" i="1">
                <a:latin typeface="Tw Cen MT" charset="0"/>
              </a:rPr>
              <a:t>: </a:t>
            </a:r>
            <a:r>
              <a:rPr lang="en-US" altLang="en-US" sz="2000">
                <a:latin typeface="Tw Cen MT" charset="0"/>
              </a:rPr>
              <a:t>Skeptics w/discomfort to adopt unless majority have done so.</a:t>
            </a:r>
          </a:p>
        </p:txBody>
      </p:sp>
      <p:sp>
        <p:nvSpPr>
          <p:cNvPr id="24591" name="Rectangle 21"/>
          <p:cNvSpPr>
            <a:spLocks/>
          </p:cNvSpPr>
          <p:nvPr/>
        </p:nvSpPr>
        <p:spPr bwMode="auto">
          <a:xfrm>
            <a:off x="685800" y="5943600"/>
            <a:ext cx="720090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nSpc>
                <a:spcPct val="80000"/>
              </a:lnSpc>
              <a:spcBef>
                <a:spcPts val="700"/>
              </a:spcBef>
              <a:buClr>
                <a:schemeClr val="accent2"/>
              </a:buClr>
              <a:buSzPct val="60000"/>
            </a:pPr>
            <a:r>
              <a:rPr lang="en-US" altLang="en-US" sz="2000" i="1" u="sng">
                <a:latin typeface="Tw Cen MT" charset="0"/>
              </a:rPr>
              <a:t>Laggards</a:t>
            </a:r>
            <a:r>
              <a:rPr lang="en-US" altLang="en-US" sz="2000" i="1">
                <a:latin typeface="Tw Cen MT" charset="0"/>
              </a:rPr>
              <a:t>: </a:t>
            </a:r>
            <a:r>
              <a:rPr lang="en-US" altLang="en-US" sz="2000">
                <a:latin typeface="Tw Cen MT" charset="0"/>
              </a:rPr>
              <a:t>Tradition bound w/ high degree of discomfort to adopt new ideas.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bwMode="auto">
          <a:xfrm>
            <a:off x="3498850" y="163513"/>
            <a:ext cx="5348288"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Cambodia MSME “light touch” facilitation</a:t>
            </a:r>
          </a:p>
        </p:txBody>
      </p:sp>
      <p:sp>
        <p:nvSpPr>
          <p:cNvPr id="26626" name="Content Placeholder 2"/>
          <p:cNvSpPr>
            <a:spLocks noGrp="1"/>
          </p:cNvSpPr>
          <p:nvPr>
            <p:ph idx="1"/>
          </p:nvPr>
        </p:nvSpPr>
        <p:spPr>
          <a:xfrm>
            <a:off x="496888" y="1614488"/>
            <a:ext cx="8229600" cy="5138737"/>
          </a:xfrm>
        </p:spPr>
        <p:txBody>
          <a:bodyPr/>
          <a:lstStyle/>
          <a:p>
            <a:pPr marL="231775" indent="-231775"/>
            <a:r>
              <a:rPr lang="en-US" altLang="en-US" sz="2800" b="1" smtClean="0"/>
              <a:t>Constraints in swine VC: </a:t>
            </a:r>
            <a:r>
              <a:rPr lang="en-US" altLang="en-US" sz="2800" smtClean="0"/>
              <a:t>low productivity due to high mortality, </a:t>
            </a:r>
          </a:p>
          <a:p>
            <a:pPr marL="860425" lvl="1" indent="-400050"/>
            <a:r>
              <a:rPr lang="en-US" altLang="en-US" smtClean="0">
                <a:cs typeface="Gill Sans" charset="0"/>
              </a:rPr>
              <a:t>poor quality inputs, lack of knowledge, low investment</a:t>
            </a:r>
          </a:p>
          <a:p>
            <a:pPr marL="860425" lvl="1" indent="-400050">
              <a:buFontTx/>
              <a:buChar char="•"/>
            </a:pPr>
            <a:endParaRPr lang="en-US" altLang="en-US" sz="2400" b="1" smtClean="0">
              <a:cs typeface="Gill Sans" charset="0"/>
            </a:endParaRPr>
          </a:p>
          <a:p>
            <a:pPr marL="231775" indent="-231775"/>
            <a:r>
              <a:rPr lang="en-US" altLang="en-US" sz="2800" b="1" smtClean="0"/>
              <a:t>MSME facilitation strategy:</a:t>
            </a:r>
          </a:p>
          <a:p>
            <a:pPr marL="860425" lvl="1" indent="-400050"/>
            <a:r>
              <a:rPr lang="en-US" altLang="en-US" smtClean="0">
                <a:cs typeface="Gill Sans" charset="0"/>
              </a:rPr>
              <a:t>Identify early adopters - the “leading few” enterprises and individuals </a:t>
            </a:r>
          </a:p>
          <a:p>
            <a:pPr marL="860425" lvl="1" indent="-400050"/>
            <a:r>
              <a:rPr lang="en-US" altLang="en-US" smtClean="0">
                <a:cs typeface="Gill Sans" charset="0"/>
              </a:rPr>
              <a:t>Informal interest groups to discuss common problems</a:t>
            </a:r>
          </a:p>
          <a:p>
            <a:pPr marL="860425" lvl="1" indent="-400050"/>
            <a:r>
              <a:rPr lang="en-US" altLang="en-US" smtClean="0">
                <a:cs typeface="Gill Sans" charset="0"/>
              </a:rPr>
              <a:t>Identify market actors with the right incentives and then facilitate relationships - input suppliers provide technical training</a:t>
            </a:r>
          </a:p>
          <a:p>
            <a:pPr marL="860425" lvl="1" indent="-400050"/>
            <a:r>
              <a:rPr lang="en-US" altLang="en-US" smtClean="0">
                <a:cs typeface="Gill Sans" charset="0"/>
              </a:rPr>
              <a:t>Client participation based on value proposition and self-selection  - no subsidies used</a:t>
            </a:r>
          </a:p>
          <a:p>
            <a:pPr marL="860425" lvl="1" indent="-400050"/>
            <a:endParaRPr lang="en-US" altLang="en-US" sz="2200" smtClean="0">
              <a:cs typeface="Gill Sans"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bwMode="auto">
          <a:xfrm>
            <a:off x="3910013" y="254000"/>
            <a:ext cx="469265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Swine Value Chain Results</a:t>
            </a:r>
          </a:p>
        </p:txBody>
      </p:sp>
      <p:sp>
        <p:nvSpPr>
          <p:cNvPr id="28674" name="Content Placeholder 2"/>
          <p:cNvSpPr>
            <a:spLocks noGrp="1"/>
          </p:cNvSpPr>
          <p:nvPr>
            <p:ph idx="1"/>
          </p:nvPr>
        </p:nvSpPr>
        <p:spPr>
          <a:xfrm>
            <a:off x="523875" y="1560513"/>
            <a:ext cx="8229600" cy="4760912"/>
          </a:xfrm>
        </p:spPr>
        <p:txBody>
          <a:bodyPr/>
          <a:lstStyle/>
          <a:p>
            <a:pPr marL="342900" lvl="1" indent="-342900">
              <a:buFontTx/>
              <a:buChar char="•"/>
            </a:pPr>
            <a:r>
              <a:rPr lang="en-US" altLang="en-US" sz="2400" b="1" smtClean="0">
                <a:cs typeface="Gill Sans" charset="0"/>
              </a:rPr>
              <a:t>Crowding in and results:</a:t>
            </a:r>
          </a:p>
          <a:p>
            <a:pPr marL="342900" lvl="1" indent="-342900"/>
            <a:r>
              <a:rPr lang="en-US" altLang="en-US" sz="2200" smtClean="0">
                <a:cs typeface="Gill Sans" charset="0"/>
              </a:rPr>
              <a:t>Leading farmers invest own funds to upgrade</a:t>
            </a:r>
          </a:p>
          <a:p>
            <a:pPr marL="342900" lvl="1" indent="-342900"/>
            <a:r>
              <a:rPr lang="en-US" altLang="en-US" sz="2200" smtClean="0">
                <a:cs typeface="Gill Sans" charset="0"/>
              </a:rPr>
              <a:t>Copycat behavior – the leading few copied by others</a:t>
            </a:r>
          </a:p>
          <a:p>
            <a:pPr marL="342900" lvl="1" indent="-342900"/>
            <a:r>
              <a:rPr lang="en-US" altLang="en-US" sz="2200" smtClean="0">
                <a:cs typeface="Gill Sans" charset="0"/>
              </a:rPr>
              <a:t>Crowding in of input suppliers: 14 provide embedded training without project support; 85 more serve the VC</a:t>
            </a:r>
          </a:p>
          <a:p>
            <a:pPr marL="342900" lvl="1" indent="-342900"/>
            <a:r>
              <a:rPr lang="en-US" altLang="en-US" sz="2200" smtClean="0">
                <a:cs typeface="Gill Sans" charset="0"/>
              </a:rPr>
              <a:t>Increased productivity: reduced mortality (50% -&gt; 10%)</a:t>
            </a:r>
          </a:p>
          <a:p>
            <a:pPr marL="342900" lvl="1" indent="-342900"/>
            <a:r>
              <a:rPr lang="en-US" altLang="en-US" sz="2200" smtClean="0">
                <a:cs typeface="Gill Sans" charset="0"/>
              </a:rPr>
              <a:t>Increased farm size and profitability (2 pigs -&gt; 46)</a:t>
            </a:r>
          </a:p>
          <a:p>
            <a:pPr marL="342900" lvl="1" indent="-342900"/>
            <a:r>
              <a:rPr lang="en-US" altLang="en-US" sz="2200" smtClean="0">
                <a:cs typeface="Gill Sans" charset="0"/>
              </a:rPr>
              <a:t>Increased number of swine farmers (few hundred - &gt;4000)</a:t>
            </a:r>
          </a:p>
          <a:p>
            <a:pPr marL="342900" lvl="1" indent="-342900"/>
            <a:r>
              <a:rPr lang="en-US" altLang="en-US" sz="2200" smtClean="0">
                <a:cs typeface="Gill Sans" charset="0"/>
              </a:rPr>
              <a:t>Stronger horizontal relationships between farmers</a:t>
            </a:r>
          </a:p>
          <a:p>
            <a:endParaRPr lang="en-US" altLang="en-US" smtClean="0"/>
          </a:p>
          <a:p>
            <a:endParaRPr lang="en-US" alt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3"/>
          <p:cNvSpPr>
            <a:spLocks noGrp="1"/>
          </p:cNvSpPr>
          <p:nvPr>
            <p:ph type="title"/>
          </p:nvPr>
        </p:nvSpPr>
        <p:spPr bwMode="auto">
          <a:xfrm>
            <a:off x="3563938" y="266700"/>
            <a:ext cx="5300662"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Context for Intervention Design</a:t>
            </a:r>
          </a:p>
        </p:txBody>
      </p:sp>
      <p:grpSp>
        <p:nvGrpSpPr>
          <p:cNvPr id="16" name="Group 15"/>
          <p:cNvGrpSpPr>
            <a:grpSpLocks/>
          </p:cNvGrpSpPr>
          <p:nvPr/>
        </p:nvGrpSpPr>
        <p:grpSpPr bwMode="auto">
          <a:xfrm>
            <a:off x="152400" y="2298700"/>
            <a:ext cx="8929688" cy="876300"/>
            <a:chOff x="152399" y="1936716"/>
            <a:chExt cx="8929347" cy="875691"/>
          </a:xfrm>
        </p:grpSpPr>
        <p:sp>
          <p:nvSpPr>
            <p:cNvPr id="30723" name="Line 8"/>
            <p:cNvSpPr>
              <a:spLocks noChangeShapeType="1"/>
            </p:cNvSpPr>
            <p:nvPr/>
          </p:nvSpPr>
          <p:spPr bwMode="auto">
            <a:xfrm>
              <a:off x="1524000" y="2395282"/>
              <a:ext cx="6108689"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24" name="Text Box 17"/>
            <p:cNvSpPr txBox="1">
              <a:spLocks noChangeArrowheads="1"/>
            </p:cNvSpPr>
            <p:nvPr/>
          </p:nvSpPr>
          <p:spPr bwMode="auto">
            <a:xfrm>
              <a:off x="152399" y="1981410"/>
              <a:ext cx="1182349"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1600"/>
                <a:t>Weak Market  Context</a:t>
              </a:r>
            </a:p>
          </p:txBody>
        </p:sp>
        <p:sp>
          <p:nvSpPr>
            <p:cNvPr id="30725" name="Text Box 17"/>
            <p:cNvSpPr txBox="1">
              <a:spLocks noChangeArrowheads="1"/>
            </p:cNvSpPr>
            <p:nvPr/>
          </p:nvSpPr>
          <p:spPr bwMode="auto">
            <a:xfrm>
              <a:off x="7899397" y="1936716"/>
              <a:ext cx="1182349"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1600"/>
                <a:t>Strong Market Context</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bwMode="auto">
          <a:xfrm>
            <a:off x="3563938" y="266700"/>
            <a:ext cx="5300662"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Context for Intervention Design</a:t>
            </a:r>
          </a:p>
        </p:txBody>
      </p:sp>
      <p:grpSp>
        <p:nvGrpSpPr>
          <p:cNvPr id="32770" name="Group 15"/>
          <p:cNvGrpSpPr>
            <a:grpSpLocks/>
          </p:cNvGrpSpPr>
          <p:nvPr/>
        </p:nvGrpSpPr>
        <p:grpSpPr bwMode="auto">
          <a:xfrm>
            <a:off x="152400" y="2298700"/>
            <a:ext cx="8929688" cy="876300"/>
            <a:chOff x="152399" y="1936716"/>
            <a:chExt cx="8929347" cy="875691"/>
          </a:xfrm>
        </p:grpSpPr>
        <p:sp>
          <p:nvSpPr>
            <p:cNvPr id="32772" name="Line 8"/>
            <p:cNvSpPr>
              <a:spLocks noChangeShapeType="1"/>
            </p:cNvSpPr>
            <p:nvPr/>
          </p:nvSpPr>
          <p:spPr bwMode="auto">
            <a:xfrm>
              <a:off x="1524000" y="2395282"/>
              <a:ext cx="6108689"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73" name="Text Box 17"/>
            <p:cNvSpPr txBox="1">
              <a:spLocks noChangeArrowheads="1"/>
            </p:cNvSpPr>
            <p:nvPr/>
          </p:nvSpPr>
          <p:spPr bwMode="auto">
            <a:xfrm>
              <a:off x="152399" y="1981410"/>
              <a:ext cx="1182349"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1600"/>
                <a:t>Weak Market  Context</a:t>
              </a:r>
            </a:p>
          </p:txBody>
        </p:sp>
        <p:sp>
          <p:nvSpPr>
            <p:cNvPr id="32774" name="Text Box 17"/>
            <p:cNvSpPr txBox="1">
              <a:spLocks noChangeArrowheads="1"/>
            </p:cNvSpPr>
            <p:nvPr/>
          </p:nvSpPr>
          <p:spPr bwMode="auto">
            <a:xfrm>
              <a:off x="7899397" y="1936716"/>
              <a:ext cx="1182349"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1600"/>
                <a:t>Strong Market Context</a:t>
              </a:r>
            </a:p>
          </p:txBody>
        </p:sp>
      </p:grpSp>
      <p:sp>
        <p:nvSpPr>
          <p:cNvPr id="2" name="TextBox 1"/>
          <p:cNvSpPr txBox="1">
            <a:spLocks noChangeArrowheads="1"/>
          </p:cNvSpPr>
          <p:nvPr/>
        </p:nvSpPr>
        <p:spPr bwMode="auto">
          <a:xfrm>
            <a:off x="2592388" y="3087688"/>
            <a:ext cx="36703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8" rIns="91397" bIns="45698">
            <a:spAutoFit/>
          </a:bodyPr>
          <a:lstStyle>
            <a:lvl1pPr marL="285750" indent="-285750">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buFontTx/>
              <a:buChar char="•"/>
            </a:pPr>
            <a:r>
              <a:rPr lang="en-US" altLang="en-US" sz="1800"/>
              <a:t>Economic/purchasing power</a:t>
            </a:r>
          </a:p>
          <a:p>
            <a:pPr eaLnBrk="1" hangingPunct="1">
              <a:buFontTx/>
              <a:buChar char="•"/>
            </a:pPr>
            <a:r>
              <a:rPr lang="en-US" altLang="en-US" sz="1800"/>
              <a:t>Population density</a:t>
            </a:r>
          </a:p>
          <a:p>
            <a:pPr eaLnBrk="1" hangingPunct="1">
              <a:buFontTx/>
              <a:buChar char="•"/>
            </a:pPr>
            <a:r>
              <a:rPr lang="en-US" altLang="en-US" sz="1800"/>
              <a:t>Political Economy</a:t>
            </a:r>
          </a:p>
          <a:p>
            <a:pPr eaLnBrk="1" hangingPunct="1">
              <a:buFontTx/>
              <a:buChar char="•"/>
            </a:pPr>
            <a:r>
              <a:rPr lang="en-US" altLang="en-US" sz="1800"/>
              <a:t>Presence/dynamism of interconnected systems, service providers</a:t>
            </a:r>
          </a:p>
          <a:p>
            <a:pPr eaLnBrk="1" hangingPunct="1">
              <a:buFontTx/>
              <a:buChar char="•"/>
            </a:pPr>
            <a:r>
              <a:rPr lang="en-US" altLang="en-US" sz="1800"/>
              <a:t>Linkages to end markets</a:t>
            </a:r>
          </a:p>
          <a:p>
            <a:pPr eaLnBrk="1" hangingPunct="1">
              <a:buFontTx/>
              <a:buChar char="•"/>
            </a:pPr>
            <a:r>
              <a:rPr lang="en-US" altLang="en-US" sz="1800"/>
              <a:t>Social Cohesion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3"/>
          <p:cNvSpPr>
            <a:spLocks noGrp="1"/>
          </p:cNvSpPr>
          <p:nvPr>
            <p:ph type="title"/>
          </p:nvPr>
        </p:nvSpPr>
        <p:spPr bwMode="auto">
          <a:xfrm>
            <a:off x="3563938" y="266700"/>
            <a:ext cx="5300662"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Context for Intervention Design</a:t>
            </a:r>
          </a:p>
        </p:txBody>
      </p:sp>
      <p:grpSp>
        <p:nvGrpSpPr>
          <p:cNvPr id="34818" name="Group 15"/>
          <p:cNvGrpSpPr>
            <a:grpSpLocks/>
          </p:cNvGrpSpPr>
          <p:nvPr/>
        </p:nvGrpSpPr>
        <p:grpSpPr bwMode="auto">
          <a:xfrm>
            <a:off x="152400" y="2298700"/>
            <a:ext cx="8929688" cy="876300"/>
            <a:chOff x="152399" y="1936716"/>
            <a:chExt cx="8929347" cy="875691"/>
          </a:xfrm>
        </p:grpSpPr>
        <p:sp>
          <p:nvSpPr>
            <p:cNvPr id="34824" name="Line 8"/>
            <p:cNvSpPr>
              <a:spLocks noChangeShapeType="1"/>
            </p:cNvSpPr>
            <p:nvPr/>
          </p:nvSpPr>
          <p:spPr bwMode="auto">
            <a:xfrm>
              <a:off x="1524000" y="2395282"/>
              <a:ext cx="6108689"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5" name="Text Box 17"/>
            <p:cNvSpPr txBox="1">
              <a:spLocks noChangeArrowheads="1"/>
            </p:cNvSpPr>
            <p:nvPr/>
          </p:nvSpPr>
          <p:spPr bwMode="auto">
            <a:xfrm>
              <a:off x="152399" y="1981410"/>
              <a:ext cx="1182349"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1600"/>
                <a:t>Weak Market  Context</a:t>
              </a:r>
            </a:p>
          </p:txBody>
        </p:sp>
        <p:sp>
          <p:nvSpPr>
            <p:cNvPr id="34826" name="Text Box 17"/>
            <p:cNvSpPr txBox="1">
              <a:spLocks noChangeArrowheads="1"/>
            </p:cNvSpPr>
            <p:nvPr/>
          </p:nvSpPr>
          <p:spPr bwMode="auto">
            <a:xfrm>
              <a:off x="7899397" y="1936716"/>
              <a:ext cx="1182349"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1600"/>
                <a:t>Strong Market Context</a:t>
              </a:r>
            </a:p>
          </p:txBody>
        </p:sp>
      </p:grpSp>
      <p:grpSp>
        <p:nvGrpSpPr>
          <p:cNvPr id="5" name="Group 4"/>
          <p:cNvGrpSpPr>
            <a:grpSpLocks/>
          </p:cNvGrpSpPr>
          <p:nvPr/>
        </p:nvGrpSpPr>
        <p:grpSpPr bwMode="auto">
          <a:xfrm>
            <a:off x="1662113" y="1917700"/>
            <a:ext cx="5781675" cy="590550"/>
            <a:chOff x="1661887" y="2358810"/>
            <a:chExt cx="5782084" cy="591025"/>
          </a:xfrm>
        </p:grpSpPr>
        <p:sp>
          <p:nvSpPr>
            <p:cNvPr id="34821" name="Text Box 4"/>
            <p:cNvSpPr txBox="1">
              <a:spLocks noChangeArrowheads="1"/>
            </p:cNvSpPr>
            <p:nvPr/>
          </p:nvSpPr>
          <p:spPr bwMode="auto">
            <a:xfrm>
              <a:off x="1661887" y="2365059"/>
              <a:ext cx="1901762" cy="5847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1600"/>
                <a:t>Very Weak Market Context</a:t>
              </a:r>
            </a:p>
          </p:txBody>
        </p:sp>
        <p:sp>
          <p:nvSpPr>
            <p:cNvPr id="34822" name="Text Box 4"/>
            <p:cNvSpPr txBox="1">
              <a:spLocks noChangeArrowheads="1"/>
            </p:cNvSpPr>
            <p:nvPr/>
          </p:nvSpPr>
          <p:spPr bwMode="auto">
            <a:xfrm>
              <a:off x="3780573" y="2358810"/>
              <a:ext cx="1676400" cy="5847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1600"/>
                <a:t>Emerging Market Context</a:t>
              </a:r>
            </a:p>
          </p:txBody>
        </p:sp>
        <p:sp>
          <p:nvSpPr>
            <p:cNvPr id="34823" name="Text Box 4"/>
            <p:cNvSpPr txBox="1">
              <a:spLocks noChangeArrowheads="1"/>
            </p:cNvSpPr>
            <p:nvPr/>
          </p:nvSpPr>
          <p:spPr bwMode="auto">
            <a:xfrm>
              <a:off x="5742040" y="2365059"/>
              <a:ext cx="1701931" cy="5847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1600"/>
                <a:t>Stronger Market context </a:t>
              </a:r>
            </a:p>
          </p:txBody>
        </p:sp>
      </p:grpSp>
      <p:sp>
        <p:nvSpPr>
          <p:cNvPr id="2" name="TextBox 1"/>
          <p:cNvSpPr txBox="1">
            <a:spLocks noChangeArrowheads="1"/>
          </p:cNvSpPr>
          <p:nvPr/>
        </p:nvSpPr>
        <p:spPr bwMode="auto">
          <a:xfrm>
            <a:off x="2592388" y="3087688"/>
            <a:ext cx="36703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8" rIns="91397" bIns="45698">
            <a:spAutoFit/>
          </a:bodyPr>
          <a:lstStyle>
            <a:lvl1pPr marL="285750" indent="-285750">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buFontTx/>
              <a:buChar char="•"/>
            </a:pPr>
            <a:r>
              <a:rPr lang="en-US" altLang="en-US" sz="1800"/>
              <a:t>Economic/purchasing power</a:t>
            </a:r>
          </a:p>
          <a:p>
            <a:pPr eaLnBrk="1" hangingPunct="1">
              <a:buFontTx/>
              <a:buChar char="•"/>
            </a:pPr>
            <a:r>
              <a:rPr lang="en-US" altLang="en-US" sz="1800"/>
              <a:t>Population density</a:t>
            </a:r>
          </a:p>
          <a:p>
            <a:pPr eaLnBrk="1" hangingPunct="1">
              <a:buFontTx/>
              <a:buChar char="•"/>
            </a:pPr>
            <a:r>
              <a:rPr lang="en-US" altLang="en-US" sz="1800"/>
              <a:t>Political Economy</a:t>
            </a:r>
          </a:p>
          <a:p>
            <a:pPr eaLnBrk="1" hangingPunct="1">
              <a:buFontTx/>
              <a:buChar char="•"/>
            </a:pPr>
            <a:r>
              <a:rPr lang="en-US" altLang="en-US" sz="1800"/>
              <a:t>Presence/dynamism of interconnected systems, service providers</a:t>
            </a:r>
          </a:p>
          <a:p>
            <a:pPr eaLnBrk="1" hangingPunct="1">
              <a:buFontTx/>
              <a:buChar char="•"/>
            </a:pPr>
            <a:r>
              <a:rPr lang="en-US" altLang="en-US" sz="1800"/>
              <a:t>Linkages to end markets</a:t>
            </a:r>
          </a:p>
          <a:p>
            <a:pPr eaLnBrk="1" hangingPunct="1">
              <a:buFontTx/>
              <a:buChar char="•"/>
            </a:pPr>
            <a:r>
              <a:rPr lang="en-US" altLang="en-US" sz="1800"/>
              <a:t>Social Cohesion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grpId="0" nodeType="clickEffect">
                                  <p:stCondLst>
                                    <p:cond delay="0"/>
                                  </p:stCondLst>
                                  <p:childTnLst>
                                    <p:animEffect transition="out" filter="dissolv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2_Blank">
  <a:themeElements>
    <a:clrScheme name="Custom 14">
      <a:dk1>
        <a:srgbClr val="000000"/>
      </a:dk1>
      <a:lt1>
        <a:srgbClr val="FFFFFF"/>
      </a:lt1>
      <a:dk2>
        <a:srgbClr val="000000"/>
      </a:dk2>
      <a:lt2>
        <a:srgbClr val="808080"/>
      </a:lt2>
      <a:accent1>
        <a:srgbClr val="BBE0E3"/>
      </a:accent1>
      <a:accent2>
        <a:srgbClr val="002A6C"/>
      </a:accent2>
      <a:accent3>
        <a:srgbClr val="FFFFFF"/>
      </a:accent3>
      <a:accent4>
        <a:srgbClr val="000000"/>
      </a:accent4>
      <a:accent5>
        <a:srgbClr val="DAEDEF"/>
      </a:accent5>
      <a:accent6>
        <a:srgbClr val="002A6C"/>
      </a:accent6>
      <a:hlink>
        <a:srgbClr val="0000FF"/>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txDef>
      <a:spPr bwMode="auto">
        <a:noFill/>
        <a:ln w="9525">
          <a:noFill/>
          <a:miter lim="800000"/>
          <a:headEnd/>
          <a:tailEnd/>
        </a:ln>
      </a:spPr>
      <a:bodyPr vert="horz" wrap="square" lIns="91397" tIns="45698" rIns="91397" bIns="45698" numCol="1" anchor="t" anchorCtr="0" compatLnSpc="1">
        <a:prstTxWarp prst="textNoShape">
          <a:avLst/>
        </a:prstTxWarp>
      </a:bodyPr>
      <a:lstStyle>
        <a:defPPr>
          <a:defRPr dirty="0" smtClean="0"/>
        </a:defPPr>
      </a:lstStyle>
    </a:txDef>
  </a:objectDefaults>
  <a:extraClrSchemeLst>
    <a:extraClrScheme>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9000</TotalTime>
  <Words>1036</Words>
  <Application>Microsoft Office PowerPoint</Application>
  <PresentationFormat>On-screen Show (4:3)</PresentationFormat>
  <Paragraphs>233</Paragraphs>
  <Slides>19</Slides>
  <Notes>17</Notes>
  <HiddenSlides>0</HiddenSlides>
  <MMClips>2</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19</vt:i4>
      </vt:variant>
    </vt:vector>
  </HeadingPairs>
  <TitlesOfParts>
    <vt:vector size="31" baseType="lpstr">
      <vt:lpstr>MS PGothic</vt:lpstr>
      <vt:lpstr>MS PGothic</vt:lpstr>
      <vt:lpstr>Arial</vt:lpstr>
      <vt:lpstr>Calibri</vt:lpstr>
      <vt:lpstr>Calibri Light</vt:lpstr>
      <vt:lpstr>Gill Sans</vt:lpstr>
      <vt:lpstr>Gill Sans MT</vt:lpstr>
      <vt:lpstr>Times</vt:lpstr>
      <vt:lpstr>Times New Roman</vt:lpstr>
      <vt:lpstr>Tw Cen MT</vt:lpstr>
      <vt:lpstr>2_Blank</vt:lpstr>
      <vt:lpstr>Custom Design</vt:lpstr>
      <vt:lpstr>Facilitation: How Much Does Context Matter?</vt:lpstr>
      <vt:lpstr>Overview</vt:lpstr>
      <vt:lpstr>How a Change Process Starts  </vt:lpstr>
      <vt:lpstr>How Systems Change:  The Adoption Process</vt:lpstr>
      <vt:lpstr>Cambodia MSME “light touch” facilitation</vt:lpstr>
      <vt:lpstr>Swine Value Chain Results</vt:lpstr>
      <vt:lpstr>Context for Intervention Design</vt:lpstr>
      <vt:lpstr>Context for Intervention Design</vt:lpstr>
      <vt:lpstr>Context for Intervention Design</vt:lpstr>
      <vt:lpstr>Context for Intervention Design</vt:lpstr>
      <vt:lpstr>PowerPoint Presentation</vt:lpstr>
      <vt:lpstr>PowerPoint Presentation</vt:lpstr>
      <vt:lpstr>PowerPoint Presentation</vt:lpstr>
      <vt:lpstr>PowerPoint Presentation</vt:lpstr>
      <vt:lpstr>PowerPoint Presentation</vt:lpstr>
      <vt:lpstr>PowerPoint Presentation</vt:lpstr>
      <vt:lpstr>Building Market for Certified Seed</vt:lpstr>
      <vt:lpstr>Conclusions on Context</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Experiences of Sidama Coffee Farmers’ Cooperative Union</dc:title>
  <dc:creator>ASNAKE BEKELE</dc:creator>
  <cp:lastModifiedBy>agordon</cp:lastModifiedBy>
  <cp:revision>280</cp:revision>
  <cp:lastPrinted>2014-05-05T15:23:56Z</cp:lastPrinted>
  <dcterms:created xsi:type="dcterms:W3CDTF">2005-06-03T05:45:25Z</dcterms:created>
  <dcterms:modified xsi:type="dcterms:W3CDTF">2014-05-09T14:55:19Z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